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83" r:id="rId2"/>
    <p:sldId id="386" r:id="rId3"/>
    <p:sldId id="387" r:id="rId4"/>
    <p:sldId id="305" r:id="rId5"/>
    <p:sldId id="332" r:id="rId6"/>
    <p:sldId id="333" r:id="rId7"/>
    <p:sldId id="327" r:id="rId8"/>
    <p:sldId id="335" r:id="rId9"/>
    <p:sldId id="339" r:id="rId10"/>
    <p:sldId id="340" r:id="rId11"/>
    <p:sldId id="358" r:id="rId12"/>
    <p:sldId id="359" r:id="rId13"/>
    <p:sldId id="360" r:id="rId14"/>
    <p:sldId id="361" r:id="rId15"/>
    <p:sldId id="362" r:id="rId16"/>
    <p:sldId id="363" r:id="rId17"/>
    <p:sldId id="364" r:id="rId18"/>
    <p:sldId id="365" r:id="rId19"/>
    <p:sldId id="385" r:id="rId20"/>
    <p:sldId id="264" r:id="rId21"/>
    <p:sldId id="428" r:id="rId22"/>
    <p:sldId id="289" r:id="rId23"/>
    <p:sldId id="357" r:id="rId24"/>
    <p:sldId id="342" r:id="rId25"/>
    <p:sldId id="343" r:id="rId26"/>
    <p:sldId id="344" r:id="rId27"/>
    <p:sldId id="345" r:id="rId28"/>
    <p:sldId id="425" r:id="rId29"/>
    <p:sldId id="346" r:id="rId30"/>
    <p:sldId id="353" r:id="rId31"/>
    <p:sldId id="354" r:id="rId32"/>
    <p:sldId id="355" r:id="rId33"/>
    <p:sldId id="366" r:id="rId34"/>
    <p:sldId id="426" r:id="rId35"/>
    <p:sldId id="347" r:id="rId36"/>
    <p:sldId id="367" r:id="rId37"/>
    <p:sldId id="427" r:id="rId38"/>
    <p:sldId id="348" r:id="rId39"/>
    <p:sldId id="349" r:id="rId40"/>
    <p:sldId id="350" r:id="rId41"/>
    <p:sldId id="351" r:id="rId42"/>
    <p:sldId id="390" r:id="rId43"/>
    <p:sldId id="39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6F85"/>
    <a:srgbClr val="B4C7E7"/>
    <a:srgbClr val="E5585E"/>
    <a:srgbClr val="32936F"/>
    <a:srgbClr val="227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78791" autoAdjust="0"/>
  </p:normalViewPr>
  <p:slideViewPr>
    <p:cSldViewPr snapToGrid="0">
      <p:cViewPr varScale="1">
        <p:scale>
          <a:sx n="87" d="100"/>
          <a:sy n="87" d="100"/>
        </p:scale>
        <p:origin x="86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devops/pipelines/tasks/?view=azure-devops"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learn.microsoft.com/en-us/azure/devops/extend/develop/add-build-task?view=azure-devop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azure/devops/pipelines/process/tasks?view=azure-devop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What is DevOps? Does anyone in here have an idea what is devops? I think wala pa kay wa pa gina practice ninyo karon. more on coding rajud mo diba?  </a:t>
            </a:r>
          </a:p>
          <a:p>
            <a:endParaRPr lang="en-US"/>
          </a:p>
          <a:p>
            <a:r>
              <a:rPr lang="en-US"/>
              <a:t>so  DevOps is the combination of cultural philosophies, practices, and tools.</a:t>
            </a:r>
          </a:p>
          <a:p>
            <a:endParaRPr lang="en-US"/>
          </a:p>
          <a:p>
            <a:r>
              <a:rPr lang="en-US"/>
              <a:t>NEXT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So I’ll be talking about </a:t>
            </a:r>
            <a:r>
              <a:rPr lang="en-US" b="0" i="0" dirty="0" err="1">
                <a:solidFill>
                  <a:srgbClr val="4D5156"/>
                </a:solidFill>
                <a:effectLst/>
                <a:latin typeface="Arial" panose="020B0604020202020204" pitchFamily="34" charset="0"/>
              </a:rPr>
              <a:t>devops</a:t>
            </a:r>
            <a:r>
              <a:rPr lang="en-US" b="0" i="0" dirty="0">
                <a:solidFill>
                  <a:srgbClr val="4D5156"/>
                </a:solidFill>
                <a:effectLst/>
                <a:latin typeface="Arial" panose="020B0604020202020204" pitchFamily="34" charset="0"/>
              </a:rPr>
              <a:t> tools. A DevOps toolchain is a set or combination of tools that aid in the delivery, development, and management of software applications throughout the systems development life cycle, as coordinated by an organization that uses DevOps practices. These are the few examples of </a:t>
            </a:r>
            <a:r>
              <a:rPr lang="en-US" b="0" i="0" dirty="0" err="1">
                <a:solidFill>
                  <a:srgbClr val="4D5156"/>
                </a:solidFill>
                <a:effectLst/>
                <a:latin typeface="Arial" panose="020B0604020202020204" pitchFamily="34" charset="0"/>
              </a:rPr>
              <a:t>devops</a:t>
            </a:r>
            <a:r>
              <a:rPr lang="en-US" b="0" i="0" dirty="0">
                <a:solidFill>
                  <a:srgbClr val="4D5156"/>
                </a:solidFill>
                <a:effectLst/>
                <a:latin typeface="Arial" panose="020B0604020202020204" pitchFamily="34" charset="0"/>
              </a:rPr>
              <a:t> tools.</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Azure </a:t>
            </a:r>
            <a:r>
              <a:rPr lang="en-US" b="0" i="0" dirty="0" err="1">
                <a:solidFill>
                  <a:srgbClr val="4D5156"/>
                </a:solidFill>
                <a:effectLst/>
                <a:latin typeface="Arial" panose="020B0604020202020204" pitchFamily="34" charset="0"/>
              </a:rPr>
              <a:t>Devops</a:t>
            </a:r>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Aws</a:t>
            </a:r>
          </a:p>
          <a:p>
            <a:r>
              <a:rPr lang="en-US" b="0" i="0" dirty="0">
                <a:solidFill>
                  <a:srgbClr val="4D5156"/>
                </a:solidFill>
                <a:effectLst/>
                <a:latin typeface="Arial" panose="020B0604020202020204" pitchFamily="34" charset="0"/>
              </a:rPr>
              <a:t>JIRA</a:t>
            </a:r>
          </a:p>
          <a:p>
            <a:r>
              <a:rPr lang="en-US" b="0" i="0" dirty="0">
                <a:solidFill>
                  <a:srgbClr val="4D5156"/>
                </a:solidFill>
                <a:effectLst/>
                <a:latin typeface="Arial" panose="020B0604020202020204" pitchFamily="34" charset="0"/>
              </a:rPr>
              <a:t>Jenkins</a:t>
            </a:r>
          </a:p>
          <a:p>
            <a:r>
              <a:rPr lang="en-US" b="0" i="0" dirty="0">
                <a:solidFill>
                  <a:srgbClr val="4D5156"/>
                </a:solidFill>
                <a:effectLst/>
                <a:latin typeface="Arial" panose="020B0604020202020204" pitchFamily="34" charset="0"/>
              </a:rPr>
              <a:t>Dockers and many more</a:t>
            </a:r>
          </a:p>
          <a:p>
            <a:br>
              <a:rPr lang="en-US" dirty="0"/>
            </a:br>
            <a:r>
              <a:rPr lang="en-US" dirty="0"/>
              <a:t>Types of </a:t>
            </a:r>
            <a:r>
              <a:rPr lang="en-US" dirty="0" err="1"/>
              <a:t>devops</a:t>
            </a:r>
            <a:r>
              <a:rPr lang="en-US" dirty="0"/>
              <a:t> tools</a:t>
            </a:r>
          </a:p>
          <a:p>
            <a:endParaRPr lang="en-US" dirty="0"/>
          </a:p>
          <a:p>
            <a:r>
              <a:rPr lang="en-US" dirty="0"/>
              <a:t>Open source</a:t>
            </a:r>
          </a:p>
          <a:p>
            <a:r>
              <a:rPr lang="en-US" dirty="0"/>
              <a:t>Free</a:t>
            </a:r>
          </a:p>
          <a:p>
            <a:r>
              <a:rPr lang="en-US" dirty="0"/>
              <a:t>Freemium</a:t>
            </a:r>
          </a:p>
          <a:p>
            <a:r>
              <a:rPr lang="en-US" dirty="0"/>
              <a:t>Paid </a:t>
            </a:r>
          </a:p>
          <a:p>
            <a:r>
              <a:rPr lang="en-US" dirty="0"/>
              <a:t>Enterprise</a:t>
            </a:r>
          </a:p>
          <a:p>
            <a:endParaRPr lang="en-US" dirty="0"/>
          </a:p>
          <a:p>
            <a:endParaRPr lang="en-US" dirty="0"/>
          </a:p>
          <a:p>
            <a:r>
              <a:rPr lang="en-US" dirty="0"/>
              <a:t>Source Control</a:t>
            </a:r>
          </a:p>
          <a:p>
            <a:r>
              <a:rPr lang="en-US" dirty="0"/>
              <a:t>Database Automation</a:t>
            </a:r>
          </a:p>
          <a:p>
            <a:r>
              <a:rPr lang="en-US" dirty="0"/>
              <a:t>Continuous </a:t>
            </a:r>
            <a:r>
              <a:rPr lang="en-US" dirty="0" err="1"/>
              <a:t>Integrtion</a:t>
            </a:r>
            <a:endParaRPr lang="en-US" dirty="0"/>
          </a:p>
          <a:p>
            <a:r>
              <a:rPr lang="en-US" dirty="0"/>
              <a:t>Testing</a:t>
            </a:r>
          </a:p>
          <a:p>
            <a:r>
              <a:rPr lang="en-US" dirty="0"/>
              <a:t>Configuration</a:t>
            </a:r>
          </a:p>
          <a:p>
            <a:r>
              <a:rPr lang="en-US" dirty="0"/>
              <a:t>Deployment</a:t>
            </a:r>
          </a:p>
          <a:p>
            <a:r>
              <a:rPr lang="en-US" dirty="0"/>
              <a:t>Containers</a:t>
            </a:r>
          </a:p>
          <a:p>
            <a:r>
              <a:rPr lang="en-US" dirty="0"/>
              <a:t>Release Orchestration</a:t>
            </a:r>
          </a:p>
          <a:p>
            <a:r>
              <a:rPr lang="en-US" dirty="0"/>
              <a:t>Cloud AIOps</a:t>
            </a:r>
          </a:p>
          <a:p>
            <a:r>
              <a:rPr lang="en-US" dirty="0"/>
              <a:t>Analytics</a:t>
            </a:r>
          </a:p>
          <a:p>
            <a:r>
              <a:rPr lang="en-US" dirty="0"/>
              <a:t>Monitoring</a:t>
            </a:r>
          </a:p>
          <a:p>
            <a:r>
              <a:rPr lang="en-US" dirty="0"/>
              <a:t>Security</a:t>
            </a:r>
          </a:p>
          <a:p>
            <a:r>
              <a:rPr lang="en-US" dirty="0"/>
              <a:t>Collaboration</a:t>
            </a:r>
          </a:p>
          <a:p>
            <a:endParaRPr lang="en-US" dirty="0"/>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latin typeface="Arial" panose="020B0604020202020204" pitchFamily="34" charset="0"/>
              </a:rPr>
              <a:t>So I’ll be talking about </a:t>
            </a:r>
            <a:r>
              <a:rPr lang="en-US" b="0" i="0" dirty="0" err="1">
                <a:solidFill>
                  <a:srgbClr val="4D5156"/>
                </a:solidFill>
                <a:effectLst/>
                <a:latin typeface="Arial" panose="020B0604020202020204" pitchFamily="34" charset="0"/>
              </a:rPr>
              <a:t>devops</a:t>
            </a:r>
            <a:r>
              <a:rPr lang="en-US" b="0" i="0" dirty="0">
                <a:solidFill>
                  <a:srgbClr val="4D5156"/>
                </a:solidFill>
                <a:effectLst/>
                <a:latin typeface="Arial" panose="020B0604020202020204" pitchFamily="34" charset="0"/>
              </a:rPr>
              <a:t> tools. A DevOps toolchain is a set or combination of tools that aid in the delivery, development, and management of software applications throughout the systems development life cycle, as coordinated by an organization that uses DevOps practices. These are the few examples of </a:t>
            </a:r>
            <a:r>
              <a:rPr lang="en-US" b="0" i="0" dirty="0" err="1">
                <a:solidFill>
                  <a:srgbClr val="4D5156"/>
                </a:solidFill>
                <a:effectLst/>
                <a:latin typeface="Arial" panose="020B0604020202020204" pitchFamily="34" charset="0"/>
              </a:rPr>
              <a:t>devops</a:t>
            </a:r>
            <a:r>
              <a:rPr lang="en-US" b="0" i="0" dirty="0">
                <a:solidFill>
                  <a:srgbClr val="4D5156"/>
                </a:solidFill>
                <a:effectLst/>
                <a:latin typeface="Arial" panose="020B0604020202020204" pitchFamily="34" charset="0"/>
              </a:rPr>
              <a:t> tools.</a:t>
            </a:r>
          </a:p>
          <a:p>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Azure </a:t>
            </a:r>
            <a:r>
              <a:rPr lang="en-US" b="0" i="0" dirty="0" err="1">
                <a:solidFill>
                  <a:srgbClr val="4D5156"/>
                </a:solidFill>
                <a:effectLst/>
                <a:latin typeface="Arial" panose="020B0604020202020204" pitchFamily="34" charset="0"/>
              </a:rPr>
              <a:t>Devops</a:t>
            </a:r>
            <a:endParaRPr lang="en-US" b="0" i="0" dirty="0">
              <a:solidFill>
                <a:srgbClr val="4D5156"/>
              </a:solidFill>
              <a:effectLst/>
              <a:latin typeface="Arial" panose="020B0604020202020204" pitchFamily="34" charset="0"/>
            </a:endParaRPr>
          </a:p>
          <a:p>
            <a:r>
              <a:rPr lang="en-US" b="0" i="0" dirty="0">
                <a:solidFill>
                  <a:srgbClr val="4D5156"/>
                </a:solidFill>
                <a:effectLst/>
                <a:latin typeface="Arial" panose="020B0604020202020204" pitchFamily="34" charset="0"/>
              </a:rPr>
              <a:t>Aws</a:t>
            </a:r>
          </a:p>
          <a:p>
            <a:r>
              <a:rPr lang="en-US" b="0" i="0" dirty="0">
                <a:solidFill>
                  <a:srgbClr val="4D5156"/>
                </a:solidFill>
                <a:effectLst/>
                <a:latin typeface="Arial" panose="020B0604020202020204" pitchFamily="34" charset="0"/>
              </a:rPr>
              <a:t>JIRA</a:t>
            </a:r>
          </a:p>
          <a:p>
            <a:r>
              <a:rPr lang="en-US" b="0" i="0" dirty="0">
                <a:solidFill>
                  <a:srgbClr val="4D5156"/>
                </a:solidFill>
                <a:effectLst/>
                <a:latin typeface="Arial" panose="020B0604020202020204" pitchFamily="34" charset="0"/>
              </a:rPr>
              <a:t>Jenkins</a:t>
            </a:r>
          </a:p>
          <a:p>
            <a:r>
              <a:rPr lang="en-US" b="0" i="0" dirty="0">
                <a:solidFill>
                  <a:srgbClr val="4D5156"/>
                </a:solidFill>
                <a:effectLst/>
                <a:latin typeface="Arial" panose="020B0604020202020204" pitchFamily="34" charset="0"/>
              </a:rPr>
              <a:t>Dockers and many more</a:t>
            </a:r>
          </a:p>
          <a:p>
            <a:br>
              <a:rPr lang="en-US" dirty="0"/>
            </a:br>
            <a:r>
              <a:rPr lang="en-US" dirty="0"/>
              <a:t>Types of </a:t>
            </a:r>
            <a:r>
              <a:rPr lang="en-US" dirty="0" err="1"/>
              <a:t>devops</a:t>
            </a:r>
            <a:r>
              <a:rPr lang="en-US" dirty="0"/>
              <a:t> tools</a:t>
            </a:r>
          </a:p>
          <a:p>
            <a:endParaRPr lang="en-US" dirty="0"/>
          </a:p>
          <a:p>
            <a:r>
              <a:rPr lang="en-US" dirty="0"/>
              <a:t>Open source</a:t>
            </a:r>
          </a:p>
          <a:p>
            <a:r>
              <a:rPr lang="en-US" dirty="0"/>
              <a:t>Free</a:t>
            </a:r>
          </a:p>
          <a:p>
            <a:r>
              <a:rPr lang="en-US" dirty="0"/>
              <a:t>Freemium</a:t>
            </a:r>
          </a:p>
          <a:p>
            <a:r>
              <a:rPr lang="en-US" dirty="0"/>
              <a:t>Paid </a:t>
            </a:r>
          </a:p>
          <a:p>
            <a:r>
              <a:rPr lang="en-US" dirty="0"/>
              <a:t>Enterprise</a:t>
            </a:r>
          </a:p>
          <a:p>
            <a:endParaRPr lang="en-US" dirty="0"/>
          </a:p>
          <a:p>
            <a:endParaRPr lang="en-US" dirty="0"/>
          </a:p>
          <a:p>
            <a:r>
              <a:rPr lang="en-US" dirty="0"/>
              <a:t>Source Control</a:t>
            </a:r>
          </a:p>
          <a:p>
            <a:r>
              <a:rPr lang="en-US" dirty="0"/>
              <a:t>Database Automation</a:t>
            </a:r>
          </a:p>
          <a:p>
            <a:r>
              <a:rPr lang="en-US" dirty="0"/>
              <a:t>Continuous </a:t>
            </a:r>
            <a:r>
              <a:rPr lang="en-US" dirty="0" err="1"/>
              <a:t>Integrtion</a:t>
            </a:r>
            <a:endParaRPr lang="en-US" dirty="0"/>
          </a:p>
          <a:p>
            <a:r>
              <a:rPr lang="en-US" dirty="0"/>
              <a:t>Testing</a:t>
            </a:r>
          </a:p>
          <a:p>
            <a:r>
              <a:rPr lang="en-US" dirty="0"/>
              <a:t>Configuration</a:t>
            </a:r>
          </a:p>
          <a:p>
            <a:r>
              <a:rPr lang="en-US" dirty="0"/>
              <a:t>Deployment</a:t>
            </a:r>
          </a:p>
          <a:p>
            <a:r>
              <a:rPr lang="en-US" dirty="0"/>
              <a:t>Containers</a:t>
            </a:r>
          </a:p>
          <a:p>
            <a:r>
              <a:rPr lang="en-US" dirty="0"/>
              <a:t>Release Orchestration</a:t>
            </a:r>
          </a:p>
          <a:p>
            <a:r>
              <a:rPr lang="en-US" dirty="0"/>
              <a:t>Cloud AIOps</a:t>
            </a:r>
          </a:p>
          <a:p>
            <a:r>
              <a:rPr lang="en-US" dirty="0"/>
              <a:t>Analytics</a:t>
            </a:r>
          </a:p>
          <a:p>
            <a:r>
              <a:rPr lang="en-US" dirty="0"/>
              <a:t>Monitoring</a:t>
            </a:r>
          </a:p>
          <a:p>
            <a:r>
              <a:rPr lang="en-US" dirty="0"/>
              <a:t>Security</a:t>
            </a:r>
          </a:p>
          <a:p>
            <a:r>
              <a:rPr lang="en-US" dirty="0"/>
              <a:t>Collaboration</a:t>
            </a:r>
          </a:p>
          <a:p>
            <a:endParaRPr lang="en-US" dirty="0"/>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21</a:t>
            </a:fld>
            <a:endParaRPr lang="en-US"/>
          </a:p>
        </p:txBody>
      </p:sp>
    </p:spTree>
    <p:extLst>
      <p:ext uri="{BB962C8B-B14F-4D97-AF65-F5344CB8AC3E}">
        <p14:creationId xmlns:p14="http://schemas.microsoft.com/office/powerpoint/2010/main" val="477903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Azure </a:t>
            </a:r>
            <a:r>
              <a:rPr lang="en-US" dirty="0" err="1"/>
              <a:t>Devops</a:t>
            </a:r>
            <a:r>
              <a:rPr lang="en-US" dirty="0"/>
              <a:t> as an example for my presentation. Currently in my project we are using Azure </a:t>
            </a:r>
            <a:r>
              <a:rPr lang="en-US" dirty="0" err="1"/>
              <a:t>Devops</a:t>
            </a:r>
            <a:r>
              <a:rPr lang="en-US" dirty="0"/>
              <a:t> to manage and control client’s source code and project.  so far I can say it’s easy to use kay It has everything we needed. Like this one.</a:t>
            </a:r>
          </a:p>
          <a:p>
            <a:endParaRPr lang="en-US" dirty="0"/>
          </a:p>
          <a:p>
            <a:r>
              <a:rPr lang="en-US" dirty="0"/>
              <a:t>For example Kanban board. </a:t>
            </a:r>
            <a:r>
              <a:rPr lang="en-US" b="0" i="0" dirty="0">
                <a:solidFill>
                  <a:srgbClr val="4D5156"/>
                </a:solidFill>
                <a:effectLst/>
                <a:latin typeface="Arial" panose="020B0604020202020204" pitchFamily="34" charset="0"/>
              </a:rPr>
              <a:t> Kanban boards visually depict work at various stages of a process using cards to represent work items and columns to represent each stage of the process.</a:t>
            </a:r>
            <a:endParaRPr lang="en-US" dirty="0"/>
          </a:p>
          <a:p>
            <a:endParaRPr lang="en-US" dirty="0"/>
          </a:p>
          <a:p>
            <a:r>
              <a:rPr lang="en-US" dirty="0"/>
              <a:t>build and release agent</a:t>
            </a:r>
          </a:p>
          <a:p>
            <a:endParaRPr lang="en-US" dirty="0"/>
          </a:p>
          <a:p>
            <a:r>
              <a:rPr lang="en-US" b="0" i="0" dirty="0">
                <a:solidFill>
                  <a:srgbClr val="161616"/>
                </a:solidFill>
                <a:effectLst/>
                <a:latin typeface="Segoe UI" panose="020B0502040204020203" pitchFamily="34" charset="0"/>
              </a:rPr>
              <a:t>The build agent is the machine that will do the work of the build pipeline. In this section, we will set up a custom (also called self-hosted) Azure DevOps build agent.</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that increases an organization’s ability to deliver applications and services at high velocity.</a:t>
            </a:r>
          </a:p>
          <a:p>
            <a:endParaRPr lang="en-US"/>
          </a:p>
          <a:p>
            <a:r>
              <a:rPr lang="en-US"/>
              <a:t>NEXT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Azure </a:t>
            </a:r>
            <a:r>
              <a:rPr lang="en-US" dirty="0" err="1"/>
              <a:t>Devops</a:t>
            </a:r>
            <a:r>
              <a:rPr lang="en-US" dirty="0"/>
              <a:t> as an example for my presentation. Currently in my project we are using Azure </a:t>
            </a:r>
            <a:r>
              <a:rPr lang="en-US" dirty="0" err="1"/>
              <a:t>Devops</a:t>
            </a:r>
            <a:r>
              <a:rPr lang="en-US" dirty="0"/>
              <a:t> to manage and control client’s source code and project.  so far I can say it’s easy to use kay It has everything we needed. Like this one.</a:t>
            </a:r>
          </a:p>
          <a:p>
            <a:endParaRPr lang="en-US" dirty="0"/>
          </a:p>
          <a:p>
            <a:r>
              <a:rPr lang="en-US" dirty="0"/>
              <a:t>For example Kanban board. </a:t>
            </a:r>
            <a:r>
              <a:rPr lang="en-US" b="0" i="0" dirty="0">
                <a:solidFill>
                  <a:srgbClr val="4D5156"/>
                </a:solidFill>
                <a:effectLst/>
                <a:latin typeface="Arial" panose="020B0604020202020204" pitchFamily="34" charset="0"/>
              </a:rPr>
              <a:t> Kanban boards visually depict work at various stages of a process using cards to represent work items and columns to represent each stage of the process.</a:t>
            </a:r>
            <a:endParaRPr lang="en-US" dirty="0"/>
          </a:p>
          <a:p>
            <a:endParaRPr lang="en-US" dirty="0"/>
          </a:p>
          <a:p>
            <a:r>
              <a:rPr lang="en-US" dirty="0"/>
              <a:t>build and release agent</a:t>
            </a:r>
          </a:p>
          <a:p>
            <a:endParaRPr lang="en-US" dirty="0"/>
          </a:p>
          <a:p>
            <a:r>
              <a:rPr lang="en-US" b="0" i="0" dirty="0">
                <a:solidFill>
                  <a:srgbClr val="161616"/>
                </a:solidFill>
                <a:effectLst/>
                <a:latin typeface="Segoe UI" panose="020B0502040204020203" pitchFamily="34" charset="0"/>
              </a:rPr>
              <a:t>The build agent is the machine that will do the work of the build pipeline. In this section, we will set up a custom (also called self-hosted) Azure DevOps build agent.</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Demo ci/cd workflow</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 pipeline defines the continuous integration and deployment process for your app. It's made up of one or more stages. It can be thought of as a workflow that defines how your test, build, and deployment steps are run.</a:t>
            </a:r>
          </a:p>
          <a:p>
            <a:pPr algn="l"/>
            <a:r>
              <a:rPr lang="en-US" b="0" i="0" dirty="0">
                <a:solidFill>
                  <a:srgbClr val="161616"/>
                </a:solidFill>
                <a:effectLst/>
                <a:latin typeface="Segoe UI" panose="020B0502040204020203" pitchFamily="34" charset="0"/>
              </a:rPr>
              <a:t>For Classic pipelines, a pipeline can also be referred to as a definition.</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commit and push </a:t>
            </a:r>
            <a:r>
              <a:rPr lang="en-US" dirty="0" err="1"/>
              <a:t>padung</a:t>
            </a:r>
            <a:r>
              <a:rPr lang="en-US" dirty="0"/>
              <a:t> </a:t>
            </a:r>
            <a:r>
              <a:rPr lang="en-US" dirty="0" err="1"/>
              <a:t>sa</a:t>
            </a:r>
            <a:r>
              <a:rPr lang="en-US" dirty="0"/>
              <a:t> </a:t>
            </a:r>
            <a:r>
              <a:rPr lang="en-US" dirty="0" err="1"/>
              <a:t>imong</a:t>
            </a:r>
            <a:r>
              <a:rPr lang="en-US" dirty="0"/>
              <a:t> local branch ang feature </a:t>
            </a:r>
            <a:r>
              <a:rPr lang="en-US" dirty="0" err="1"/>
              <a:t>na</a:t>
            </a:r>
            <a:r>
              <a:rPr lang="en-US" dirty="0"/>
              <a:t> </a:t>
            </a:r>
            <a:r>
              <a:rPr lang="en-US" dirty="0" err="1"/>
              <a:t>imong</a:t>
            </a:r>
            <a:r>
              <a:rPr lang="en-US" dirty="0"/>
              <a:t> </a:t>
            </a:r>
            <a:r>
              <a:rPr lang="en-US" dirty="0" err="1"/>
              <a:t>gi</a:t>
            </a:r>
            <a:r>
              <a:rPr lang="en-US" dirty="0"/>
              <a:t> add</a:t>
            </a:r>
          </a:p>
          <a:p>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25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CI</a:t>
            </a:r>
          </a:p>
          <a:p>
            <a:endParaRPr lang="en-US" b="0" i="0" dirty="0">
              <a:solidFill>
                <a:srgbClr val="000000"/>
              </a:solidFill>
              <a:effectLst/>
              <a:latin typeface="Arial" panose="020B0604020202020204" pitchFamily="34" charset="0"/>
            </a:endParaRPr>
          </a:p>
          <a:p>
            <a:r>
              <a:rPr lang="en-US" b="0" i="0" dirty="0">
                <a:solidFill>
                  <a:srgbClr val="161616"/>
                </a:solidFill>
                <a:effectLst/>
                <a:latin typeface="Segoe UI" panose="020B0502040204020203" pitchFamily="34" charset="0"/>
              </a:rPr>
              <a:t>Continuous integration (CI) is the practice used by development teams to simplify the testing and building of code. CI helps to catch bugs or problems early in the development cycle, which makes them easier and faster to fix. Automated tests and builds are run as part of the CI process. The process can run on a set schedule, whenever code is pushed, or both. Items known as artifacts are produced from CI systems. They're used by the continuous delivery release pipelines to drive automatic deployments.</a:t>
            </a:r>
            <a:endParaRPr lang="en-US" b="0" i="0" dirty="0">
              <a:solidFill>
                <a:srgbClr val="000000"/>
              </a:solidFill>
              <a:effectLst/>
              <a:latin typeface="Arial" panose="020B0604020202020204" pitchFamily="34" charset="0"/>
            </a:endParaRPr>
          </a:p>
          <a:p>
            <a:endParaRPr lang="en-US" b="0" i="0" dirty="0">
              <a:solidFill>
                <a:srgbClr val="000000"/>
              </a:solidFill>
              <a:effectLst/>
              <a:latin typeface="Arial" panose="020B0604020202020204" pitchFamily="34" charset="0"/>
            </a:endParaRPr>
          </a:p>
          <a:p>
            <a:r>
              <a:rPr lang="en-US" b="0" i="0" dirty="0">
                <a:solidFill>
                  <a:srgbClr val="161616"/>
                </a:solidFill>
                <a:effectLst/>
                <a:latin typeface="Segoe UI" panose="020B0502040204020203" pitchFamily="34" charset="0"/>
              </a:rPr>
              <a:t>A trigger is something that's set up to tell the pipeline when to run. </a:t>
            </a:r>
            <a:endParaRPr lang="en-US" b="0" i="0" dirty="0">
              <a:solidFill>
                <a:srgbClr val="000000"/>
              </a:solidFill>
              <a:effectLst/>
              <a:latin typeface="Arial" panose="020B0604020202020204" pitchFamily="34" charset="0"/>
            </a:endParaRPr>
          </a:p>
          <a:p>
            <a:endParaRPr lang="en-US" b="0" i="0" dirty="0">
              <a:solidFill>
                <a:srgbClr val="000000"/>
              </a:solidFill>
              <a:effectLst/>
              <a:latin typeface="Arial" panose="020B0604020202020204" pitchFamily="34" charset="0"/>
            </a:endParaRP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a:p>
            <a:pPr marL="0" indent="0">
              <a:buFontTx/>
              <a:buNone/>
            </a:pPr>
            <a:endParaRPr lang="en-US" b="0" i="0" dirty="0">
              <a:solidFill>
                <a:srgbClr val="000000"/>
              </a:solidFill>
              <a:effectLst/>
              <a:latin typeface="Arial" panose="020B0604020202020204" pitchFamily="34" charset="0"/>
            </a:endParaRPr>
          </a:p>
          <a:p>
            <a:pPr marL="0" indent="0">
              <a:buFontTx/>
              <a:buNone/>
            </a:pPr>
            <a:endParaRPr lang="en-US" b="0" i="0"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1B2AA4F-B828-4D7C-AFD3-893933DAFCB4}" type="slidenum">
              <a:rPr lang="en-US" smtClean="0"/>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161616"/>
                </a:solidFill>
                <a:effectLst/>
                <a:latin typeface="Segoe UI" panose="020B0502040204020203" pitchFamily="34" charset="0"/>
              </a:rPr>
              <a:t>A step is the smallest building block of a pipeline. For example, a pipeline might consist of build and test steps. A step can either be a script or a task. A task is simply a pre-created script offered as a convenience to you. To view the available tasks, see the </a:t>
            </a:r>
            <a:r>
              <a:rPr lang="en-US" b="0" i="0" u="none" strike="noStrike" dirty="0">
                <a:effectLst/>
                <a:latin typeface="Segoe UI" panose="020B0502040204020203" pitchFamily="34" charset="0"/>
                <a:hlinkClick r:id="rId3"/>
              </a:rPr>
              <a:t>Build and release tasks</a:t>
            </a:r>
            <a:r>
              <a:rPr lang="en-US" b="0" i="0" dirty="0">
                <a:solidFill>
                  <a:srgbClr val="161616"/>
                </a:solidFill>
                <a:effectLst/>
                <a:latin typeface="Segoe UI" panose="020B0502040204020203" pitchFamily="34" charset="0"/>
              </a:rPr>
              <a:t> reference. For information on creating custom tasks, see </a:t>
            </a:r>
            <a:r>
              <a:rPr lang="en-US" b="0" i="0" u="none" strike="noStrike" dirty="0">
                <a:effectLst/>
                <a:latin typeface="Segoe UI" panose="020B0502040204020203" pitchFamily="34" charset="0"/>
                <a:hlinkClick r:id="rId4"/>
              </a:rPr>
              <a:t>Create a custom task</a:t>
            </a:r>
            <a:r>
              <a:rPr lang="en-US" b="0" i="0" dirty="0">
                <a:solidFill>
                  <a:srgbClr val="161616"/>
                </a:solidFill>
                <a:effectLst/>
                <a:latin typeface="Segoe UI" panose="020B0502040204020203" pitchFamily="34" charset="0"/>
              </a:rPr>
              <a:t>.</a:t>
            </a:r>
          </a:p>
          <a:p>
            <a:endParaRPr lang="en-US" b="0" i="0" dirty="0">
              <a:solidFill>
                <a:srgbClr val="000000"/>
              </a:solidFill>
              <a:effectLst/>
              <a:latin typeface="Arial" panose="020B0604020202020204" pitchFamily="34" charset="0"/>
            </a:endParaRP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CI</a:t>
            </a: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p:txBody>
      </p:sp>
      <p:sp>
        <p:nvSpPr>
          <p:cNvPr id="4" name="Slide Number Placeholder 3"/>
          <p:cNvSpPr>
            <a:spLocks noGrp="1"/>
          </p:cNvSpPr>
          <p:nvPr>
            <p:ph type="sldNum" sz="quarter" idx="5"/>
          </p:nvPr>
        </p:nvSpPr>
        <p:spPr/>
        <p:txBody>
          <a:bodyPr/>
          <a:lstStyle/>
          <a:p>
            <a:fld id="{21B2AA4F-B828-4D7C-AFD3-893933DAFCB4}" type="slidenum">
              <a:rPr lang="en-US" smtClean="0"/>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A </a:t>
            </a:r>
            <a:r>
              <a:rPr lang="en-US" b="0" i="0" u="none" strike="noStrike" dirty="0">
                <a:effectLst/>
                <a:latin typeface="Segoe UI" panose="020B0502040204020203" pitchFamily="34" charset="0"/>
                <a:hlinkClick r:id="rId3"/>
              </a:rPr>
              <a:t>task</a:t>
            </a:r>
            <a:r>
              <a:rPr lang="en-US" b="0" i="0" dirty="0">
                <a:solidFill>
                  <a:srgbClr val="161616"/>
                </a:solidFill>
                <a:effectLst/>
                <a:latin typeface="Segoe UI" panose="020B0502040204020203" pitchFamily="34" charset="0"/>
              </a:rPr>
              <a:t> is the building block for defining automation in a pipeline. A task is packaged script or procedure that has been abstracted with a set of inputs.</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CI</a:t>
            </a: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p:txBody>
      </p:sp>
      <p:sp>
        <p:nvSpPr>
          <p:cNvPr id="4" name="Slide Number Placeholder 3"/>
          <p:cNvSpPr>
            <a:spLocks noGrp="1"/>
          </p:cNvSpPr>
          <p:nvPr>
            <p:ph type="sldNum" sz="quarter" idx="5"/>
          </p:nvPr>
        </p:nvSpPr>
        <p:spPr/>
        <p:txBody>
          <a:bodyPr/>
          <a:lstStyle/>
          <a:p>
            <a:fld id="{21B2AA4F-B828-4D7C-AFD3-893933DAFCB4}" type="slidenum">
              <a:rPr lang="en-US" smtClean="0"/>
              <a:t>31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CI</a:t>
            </a: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p:txBody>
      </p:sp>
      <p:sp>
        <p:nvSpPr>
          <p:cNvPr id="4" name="Slide Number Placeholder 3"/>
          <p:cNvSpPr>
            <a:spLocks noGrp="1"/>
          </p:cNvSpPr>
          <p:nvPr>
            <p:ph type="sldNum" sz="quarter" idx="5"/>
          </p:nvPr>
        </p:nvSpPr>
        <p:spPr/>
        <p:txBody>
          <a:bodyPr/>
          <a:lstStyle/>
          <a:p>
            <a:fld id="{21B2AA4F-B828-4D7C-AFD3-893933DAFCB4}" type="slidenum">
              <a:rPr lang="en-US" smtClean="0"/>
              <a:t>32</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CI</a:t>
            </a: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p:txBody>
      </p:sp>
      <p:sp>
        <p:nvSpPr>
          <p:cNvPr id="4" name="Slide Number Placeholder 3"/>
          <p:cNvSpPr>
            <a:spLocks noGrp="1"/>
          </p:cNvSpPr>
          <p:nvPr>
            <p:ph type="sldNum" sz="quarter" idx="5"/>
          </p:nvPr>
        </p:nvSpPr>
        <p:spPr/>
        <p:txBody>
          <a:bodyPr/>
          <a:lstStyle/>
          <a:p>
            <a:fld id="{21B2AA4F-B828-4D7C-AFD3-893933DAFCB4}" type="slidenum">
              <a:rPr lang="en-US" smtClean="0"/>
              <a:t>33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CI</a:t>
            </a:r>
          </a:p>
          <a:p>
            <a:pPr marL="0" indent="0">
              <a:buFontTx/>
              <a:buNone/>
            </a:pPr>
            <a:r>
              <a:rPr lang="en-US" dirty="0"/>
              <a:t>-</a:t>
            </a:r>
            <a:r>
              <a:rPr lang="en-US" b="0" i="0" dirty="0">
                <a:solidFill>
                  <a:srgbClr val="000000"/>
                </a:solidFill>
                <a:effectLst/>
                <a:latin typeface="Arial" panose="020B0604020202020204" pitchFamily="34" charset="0"/>
              </a:rPr>
              <a:t> Code Analysis</a:t>
            </a:r>
          </a:p>
          <a:p>
            <a:pPr marL="0" indent="0">
              <a:buFontTx/>
              <a:buNone/>
            </a:pPr>
            <a:r>
              <a:rPr lang="en-US" dirty="0"/>
              <a:t>-</a:t>
            </a:r>
            <a:r>
              <a:rPr lang="en-US" b="0" i="0" dirty="0">
                <a:solidFill>
                  <a:srgbClr val="000000"/>
                </a:solidFill>
                <a:effectLst/>
                <a:latin typeface="Arial" panose="020B0604020202020204" pitchFamily="34" charset="0"/>
              </a:rPr>
              <a:t> Restore</a:t>
            </a:r>
          </a:p>
          <a:p>
            <a:pPr marL="0" indent="0">
              <a:buFontTx/>
              <a:buNone/>
            </a:pPr>
            <a:r>
              <a:rPr lang="en-US" dirty="0"/>
              <a:t>-</a:t>
            </a:r>
            <a:r>
              <a:rPr lang="en-US" b="0" i="0" dirty="0">
                <a:solidFill>
                  <a:srgbClr val="000000"/>
                </a:solidFill>
                <a:effectLst/>
                <a:latin typeface="Arial" panose="020B0604020202020204" pitchFamily="34" charset="0"/>
              </a:rPr>
              <a:t> Build</a:t>
            </a:r>
          </a:p>
          <a:p>
            <a:pPr marL="0" indent="0">
              <a:buFontTx/>
              <a:buNone/>
            </a:pPr>
            <a:r>
              <a:rPr lang="en-US" dirty="0"/>
              <a:t>-</a:t>
            </a:r>
            <a:r>
              <a:rPr lang="en-US" b="0" i="0" dirty="0">
                <a:solidFill>
                  <a:srgbClr val="000000"/>
                </a:solidFill>
                <a:effectLst/>
                <a:latin typeface="Arial" panose="020B0604020202020204" pitchFamily="34" charset="0"/>
              </a:rPr>
              <a:t> Unit tests</a:t>
            </a:r>
          </a:p>
          <a:p>
            <a:pPr marL="0" indent="0">
              <a:buFontTx/>
              <a:buNone/>
            </a:pPr>
            <a:r>
              <a:rPr lang="en-US" dirty="0"/>
              <a:t>-</a:t>
            </a:r>
            <a:r>
              <a:rPr lang="en-US" b="0" i="0" dirty="0">
                <a:solidFill>
                  <a:srgbClr val="000000"/>
                </a:solidFill>
                <a:effectLst/>
                <a:latin typeface="Arial" panose="020B0604020202020204" pitchFamily="34" charset="0"/>
              </a:rPr>
              <a:t> Publish build</a:t>
            </a:r>
          </a:p>
        </p:txBody>
      </p:sp>
      <p:sp>
        <p:nvSpPr>
          <p:cNvPr id="4" name="Slide Number Placeholder 3"/>
          <p:cNvSpPr>
            <a:spLocks noGrp="1"/>
          </p:cNvSpPr>
          <p:nvPr>
            <p:ph type="sldNum" sz="quarter" idx="5"/>
          </p:nvPr>
        </p:nvSpPr>
        <p:spPr/>
        <p:txBody>
          <a:bodyPr/>
          <a:lstStyle/>
          <a:p>
            <a:fld id="{21B2AA4F-B828-4D7C-AFD3-893933DAFCB4}" type="slidenum">
              <a:rPr lang="en-US" smtClean="0"/>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a:p>
            <a:endParaRPr lang="en-US" dirty="0"/>
          </a:p>
          <a:p>
            <a:r>
              <a:rPr lang="en-US" b="0" i="0" dirty="0">
                <a:solidFill>
                  <a:srgbClr val="161616"/>
                </a:solidFill>
                <a:effectLst/>
                <a:latin typeface="Segoe UI" panose="020B0502040204020203" pitchFamily="34" charset="0"/>
              </a:rPr>
              <a:t>Continuous delivery (CD) is a process by which code is built, tested, and deployed to one or more test and production stages. Deploying and testing in multiple stages helps drive quality. Continuous integration systems produce deployable artifacts, which include infrastructure and apps. Automated release pipelines consume these artifacts to release new versions and fixes to existing systems. Monitoring and alerting systems run constantly to drive visibility into the entire CD process. This process ensures that errors are caught often and early.</a:t>
            </a:r>
          </a:p>
          <a:p>
            <a:endParaRPr lang="en-US" b="0" i="0" dirty="0">
              <a:solidFill>
                <a:srgbClr val="161616"/>
              </a:solidFill>
              <a:effectLst/>
              <a:latin typeface="Segoe UI" panose="020B0502040204020203" pitchFamily="34" charset="0"/>
            </a:endParaRPr>
          </a:p>
          <a:p>
            <a:r>
              <a:rPr lang="en-US" b="0" i="0" dirty="0">
                <a:solidFill>
                  <a:srgbClr val="000000"/>
                </a:solidFill>
                <a:effectLst/>
                <a:latin typeface="Arial" panose="020B0604020202020204" pitchFamily="34" charset="0"/>
              </a:rPr>
              <a:t> - Deploy to staging</a:t>
            </a:r>
          </a:p>
          <a:p>
            <a:r>
              <a:rPr lang="en-US" dirty="0"/>
              <a:t>-</a:t>
            </a:r>
            <a:r>
              <a:rPr lang="en-US" b="0" i="0" dirty="0">
                <a:solidFill>
                  <a:srgbClr val="000000"/>
                </a:solidFill>
                <a:effectLst/>
                <a:latin typeface="Arial" panose="020B0604020202020204" pitchFamily="34" charset="0"/>
              </a:rPr>
              <a:t> Acceptance tests</a:t>
            </a:r>
          </a:p>
          <a:p>
            <a:r>
              <a:rPr lang="en-US" dirty="0"/>
              <a:t>-</a:t>
            </a:r>
            <a:r>
              <a:rPr lang="en-US" b="0" i="0" dirty="0">
                <a:solidFill>
                  <a:srgbClr val="000000"/>
                </a:solidFill>
                <a:effectLst/>
                <a:latin typeface="Arial" panose="020B0604020202020204" pitchFamily="34" charset="0"/>
              </a:rPr>
              <a:t> Release</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35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in short, its main goal is to deploy quality projects to the client to the soonest as possible without making errors. so as early as possible, we can determine and avoid any issues during in the production stage.</a:t>
            </a:r>
          </a:p>
          <a:p>
            <a:endParaRPr lang="en-US" dirty="0"/>
          </a:p>
          <a:p>
            <a:r>
              <a:rPr lang="en-US" dirty="0">
                <a:sym typeface="+mn-ea"/>
              </a:rPr>
              <a:t>NEXT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a:p>
            <a:endParaRPr lang="en-US" dirty="0"/>
          </a:p>
          <a:p>
            <a:r>
              <a:rPr lang="en-US" b="0" i="0" dirty="0">
                <a:solidFill>
                  <a:srgbClr val="161616"/>
                </a:solidFill>
                <a:effectLst/>
                <a:latin typeface="Segoe UI" panose="020B0502040204020203" pitchFamily="34" charset="0"/>
              </a:rPr>
              <a:t>Continuous delivery (CD) is a process by which code is built, tested, and deployed to one or more test and production stages. Deploying and testing in multiple stages helps drive quality. Continuous integration systems produce deployable artifacts, which include infrastructure and apps. Automated release pipelines consume these artifacts to release new versions and fixes to existing systems. Monitoring and alerting systems run constantly to drive visibility into the entire CD process. This process ensures that errors are caught often and early.</a:t>
            </a:r>
          </a:p>
          <a:p>
            <a:endParaRPr lang="en-US" b="0" i="0" dirty="0">
              <a:solidFill>
                <a:srgbClr val="161616"/>
              </a:solidFill>
              <a:effectLst/>
              <a:latin typeface="Segoe UI" panose="020B0502040204020203" pitchFamily="34" charset="0"/>
            </a:endParaRPr>
          </a:p>
          <a:p>
            <a:r>
              <a:rPr lang="en-US" b="0" i="0" dirty="0">
                <a:solidFill>
                  <a:srgbClr val="000000"/>
                </a:solidFill>
                <a:effectLst/>
                <a:latin typeface="Arial" panose="020B0604020202020204" pitchFamily="34" charset="0"/>
              </a:rPr>
              <a:t> - Deploy to staging</a:t>
            </a:r>
          </a:p>
          <a:p>
            <a:r>
              <a:rPr lang="en-US" dirty="0"/>
              <a:t>-</a:t>
            </a:r>
            <a:r>
              <a:rPr lang="en-US" b="0" i="0" dirty="0">
                <a:solidFill>
                  <a:srgbClr val="000000"/>
                </a:solidFill>
                <a:effectLst/>
                <a:latin typeface="Arial" panose="020B0604020202020204" pitchFamily="34" charset="0"/>
              </a:rPr>
              <a:t> Acceptance tests</a:t>
            </a:r>
          </a:p>
          <a:p>
            <a:r>
              <a:rPr lang="en-US" dirty="0"/>
              <a:t>-</a:t>
            </a:r>
            <a:r>
              <a:rPr lang="en-US" b="0" i="0" dirty="0">
                <a:solidFill>
                  <a:srgbClr val="000000"/>
                </a:solidFill>
                <a:effectLst/>
                <a:latin typeface="Arial" panose="020B0604020202020204" pitchFamily="34" charset="0"/>
              </a:rPr>
              <a:t> Release</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a:t>
            </a:r>
          </a:p>
          <a:p>
            <a:endParaRPr lang="en-US" dirty="0"/>
          </a:p>
          <a:p>
            <a:r>
              <a:rPr lang="en-US" b="0" i="0" dirty="0">
                <a:solidFill>
                  <a:srgbClr val="161616"/>
                </a:solidFill>
                <a:effectLst/>
                <a:latin typeface="Segoe UI" panose="020B0502040204020203" pitchFamily="34" charset="0"/>
              </a:rPr>
              <a:t>Continuous delivery (CD) is a process by which code is built, tested, and deployed to one or more test and production stages. Deploying and testing in multiple stages helps drive quality. Continuous integration systems produce deployable artifacts, which include infrastructure and apps. Automated release pipelines consume these artifacts to release new versions and fixes to existing systems. Monitoring and alerting systems run constantly to drive visibility into the entire CD process. This process ensures that errors are caught often and early.</a:t>
            </a:r>
          </a:p>
          <a:p>
            <a:endParaRPr lang="en-US" b="0" i="0" dirty="0">
              <a:solidFill>
                <a:srgbClr val="161616"/>
              </a:solidFill>
              <a:effectLst/>
              <a:latin typeface="Segoe UI" panose="020B0502040204020203" pitchFamily="34" charset="0"/>
            </a:endParaRPr>
          </a:p>
          <a:p>
            <a:r>
              <a:rPr lang="en-US" b="0" i="0" dirty="0">
                <a:solidFill>
                  <a:srgbClr val="000000"/>
                </a:solidFill>
                <a:effectLst/>
                <a:latin typeface="Arial" panose="020B0604020202020204" pitchFamily="34" charset="0"/>
              </a:rPr>
              <a:t> - Deploy to staging</a:t>
            </a:r>
          </a:p>
          <a:p>
            <a:r>
              <a:rPr lang="en-US" dirty="0"/>
              <a:t>-</a:t>
            </a:r>
            <a:r>
              <a:rPr lang="en-US" b="0" i="0" dirty="0">
                <a:solidFill>
                  <a:srgbClr val="000000"/>
                </a:solidFill>
                <a:effectLst/>
                <a:latin typeface="Arial" panose="020B0604020202020204" pitchFamily="34" charset="0"/>
              </a:rPr>
              <a:t> Acceptance tests</a:t>
            </a:r>
          </a:p>
          <a:p>
            <a:r>
              <a:rPr lang="en-US" dirty="0"/>
              <a:t>-</a:t>
            </a:r>
            <a:r>
              <a:rPr lang="en-US" b="0" i="0" dirty="0">
                <a:solidFill>
                  <a:srgbClr val="000000"/>
                </a:solidFill>
                <a:effectLst/>
                <a:latin typeface="Arial" panose="020B0604020202020204" pitchFamily="34" charset="0"/>
              </a:rPr>
              <a:t> Release</a:t>
            </a:r>
            <a:endParaRPr lang="en-US" dirty="0"/>
          </a:p>
        </p:txBody>
      </p:sp>
      <p:sp>
        <p:nvSpPr>
          <p:cNvPr id="4" name="Slide Number Placeholder 3"/>
          <p:cNvSpPr>
            <a:spLocks noGrp="1"/>
          </p:cNvSpPr>
          <p:nvPr>
            <p:ph type="sldNum" sz="quarter" idx="5"/>
          </p:nvPr>
        </p:nvSpPr>
        <p:spPr/>
        <p:txBody>
          <a:bodyPr/>
          <a:lstStyle/>
          <a:p>
            <a:fld id="{21B2AA4F-B828-4D7C-AFD3-893933DAFCB4}" type="slidenum">
              <a:rPr lang="en-US" smtClean="0"/>
              <a:t>37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a:p>
            <a:r>
              <a:rPr lang="en-US" dirty="0">
                <a:sym typeface="+mn-ea"/>
              </a:rPr>
              <a:t>Currently some organizations have two teams like the development and operation team. </a:t>
            </a:r>
          </a:p>
          <a:p>
            <a:endParaRPr lang="en-US" dirty="0">
              <a:sym typeface="+mn-ea"/>
            </a:endParaRPr>
          </a:p>
          <a:p>
            <a:r>
              <a:rPr lang="en-US" dirty="0">
                <a:sym typeface="+mn-ea"/>
              </a:rPr>
              <a:t>development team kay </a:t>
            </a:r>
            <a:r>
              <a:rPr lang="en-US" dirty="0" err="1">
                <a:sym typeface="+mn-ea"/>
              </a:rPr>
              <a:t>mao</a:t>
            </a:r>
            <a:r>
              <a:rPr lang="en-US" dirty="0">
                <a:sym typeface="+mn-ea"/>
              </a:rPr>
              <a:t> </a:t>
            </a:r>
            <a:r>
              <a:rPr lang="en-US" dirty="0" err="1">
                <a:sym typeface="+mn-ea"/>
              </a:rPr>
              <a:t>ni</a:t>
            </a:r>
            <a:r>
              <a:rPr lang="en-US" dirty="0">
                <a:sym typeface="+mn-ea"/>
              </a:rPr>
              <a:t> </a:t>
            </a:r>
            <a:r>
              <a:rPr lang="en-US" dirty="0" err="1">
                <a:sym typeface="+mn-ea"/>
              </a:rPr>
              <a:t>sila</a:t>
            </a:r>
            <a:r>
              <a:rPr lang="en-US" dirty="0">
                <a:sym typeface="+mn-ea"/>
              </a:rPr>
              <a:t> ang </a:t>
            </a:r>
            <a:r>
              <a:rPr lang="en-US" dirty="0" err="1">
                <a:sym typeface="+mn-ea"/>
              </a:rPr>
              <a:t>mga</a:t>
            </a:r>
            <a:r>
              <a:rPr lang="en-US" dirty="0">
                <a:sym typeface="+mn-ea"/>
              </a:rPr>
              <a:t> </a:t>
            </a:r>
            <a:r>
              <a:rPr lang="en-US" dirty="0" err="1">
                <a:sym typeface="+mn-ea"/>
              </a:rPr>
              <a:t>devs</a:t>
            </a:r>
            <a:r>
              <a:rPr lang="en-US" dirty="0">
                <a:sym typeface="+mn-ea"/>
              </a:rPr>
              <a:t> like me </a:t>
            </a:r>
            <a:r>
              <a:rPr lang="en-US" dirty="0" err="1">
                <a:sym typeface="+mn-ea"/>
              </a:rPr>
              <a:t>hahahaha</a:t>
            </a:r>
            <a:r>
              <a:rPr lang="en-US" dirty="0">
                <a:sym typeface="+mn-ea"/>
              </a:rPr>
              <a:t>. they are the one who will integrate what client needs. </a:t>
            </a:r>
          </a:p>
          <a:p>
            <a:endParaRPr lang="en-US" dirty="0">
              <a:sym typeface="+mn-ea"/>
            </a:endParaRPr>
          </a:p>
          <a:p>
            <a:r>
              <a:rPr lang="en-US" dirty="0">
                <a:sym typeface="+mn-ea"/>
              </a:rPr>
              <a:t>meanwhile ang IT operation teams are responsible for defining the way an organization manages software and hardware. and role ani </a:t>
            </a:r>
            <a:r>
              <a:rPr lang="en-US" dirty="0" err="1">
                <a:sym typeface="+mn-ea"/>
              </a:rPr>
              <a:t>nila</a:t>
            </a:r>
            <a:r>
              <a:rPr lang="en-US" dirty="0">
                <a:sym typeface="+mn-ea"/>
              </a:rPr>
              <a:t> kay tech management, quality assurance, and infrastructure management. in short, they are the one who will check and confirm if the final product meets customer’s need and expectations. </a:t>
            </a:r>
          </a:p>
          <a:p>
            <a:endParaRPr lang="en-US" dirty="0">
              <a:sym typeface="+mn-ea"/>
            </a:endParaRPr>
          </a:p>
          <a:p>
            <a:r>
              <a:rPr lang="en-US" dirty="0">
                <a:sym typeface="+mn-ea"/>
              </a:rPr>
              <a:t>Sometimes or before nag adapt silage </a:t>
            </a:r>
            <a:r>
              <a:rPr lang="en-US" dirty="0" err="1">
                <a:sym typeface="+mn-ea"/>
              </a:rPr>
              <a:t>devops</a:t>
            </a:r>
            <a:r>
              <a:rPr lang="en-US" dirty="0">
                <a:sym typeface="+mn-ea"/>
              </a:rPr>
              <a:t>, one engineer can do both. Without </a:t>
            </a:r>
            <a:r>
              <a:rPr lang="en-US" dirty="0" err="1">
                <a:sym typeface="+mn-ea"/>
              </a:rPr>
              <a:t>devops</a:t>
            </a:r>
            <a:r>
              <a:rPr lang="en-US" dirty="0">
                <a:sym typeface="+mn-ea"/>
              </a:rPr>
              <a:t>, its very time consuming for the engineer to maintain both processes. ga develop pa </a:t>
            </a:r>
            <a:r>
              <a:rPr lang="en-US" dirty="0" err="1">
                <a:sym typeface="+mn-ea"/>
              </a:rPr>
              <a:t>sya</a:t>
            </a:r>
            <a:r>
              <a:rPr lang="en-US" dirty="0">
                <a:sym typeface="+mn-ea"/>
              </a:rPr>
              <a:t> at the same time ga monitor </a:t>
            </a:r>
            <a:r>
              <a:rPr lang="en-US" dirty="0" err="1">
                <a:sym typeface="+mn-ea"/>
              </a:rPr>
              <a:t>pajud</a:t>
            </a:r>
            <a:r>
              <a:rPr lang="en-US" dirty="0">
                <a:sym typeface="+mn-ea"/>
              </a:rPr>
              <a:t> </a:t>
            </a:r>
            <a:r>
              <a:rPr lang="en-US" dirty="0" err="1">
                <a:sym typeface="+mn-ea"/>
              </a:rPr>
              <a:t>sya</a:t>
            </a:r>
            <a:r>
              <a:rPr lang="en-US" dirty="0">
                <a:sym typeface="+mn-ea"/>
              </a:rPr>
              <a:t> </a:t>
            </a:r>
            <a:r>
              <a:rPr lang="en-US" dirty="0" err="1">
                <a:sym typeface="+mn-ea"/>
              </a:rPr>
              <a:t>sa</a:t>
            </a:r>
            <a:r>
              <a:rPr lang="en-US" dirty="0">
                <a:sym typeface="+mn-ea"/>
              </a:rPr>
              <a:t> quality </a:t>
            </a:r>
            <a:r>
              <a:rPr lang="en-US" dirty="0" err="1">
                <a:sym typeface="+mn-ea"/>
              </a:rPr>
              <a:t>sa</a:t>
            </a:r>
            <a:r>
              <a:rPr lang="en-US" dirty="0">
                <a:sym typeface="+mn-ea"/>
              </a:rPr>
              <a:t> project.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mn-ea"/>
              </a:rPr>
              <a:t>So the best solution for this is to use DevOps and why should we implement </a:t>
            </a:r>
            <a:r>
              <a:rPr lang="en-US" dirty="0" err="1">
                <a:sym typeface="+mn-ea"/>
              </a:rPr>
              <a:t>devops</a:t>
            </a:r>
            <a:r>
              <a:rPr lang="en-US" dirty="0">
                <a:sym typeface="+mn-ea"/>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a:p>
            <a:r>
              <a:rPr lang="en-US" dirty="0">
                <a:sym typeface="+mn-ea"/>
              </a:rPr>
              <a:t>Currently some organizations have two teams like the development and operation team. </a:t>
            </a:r>
          </a:p>
          <a:p>
            <a:endParaRPr lang="en-US" dirty="0">
              <a:sym typeface="+mn-ea"/>
            </a:endParaRPr>
          </a:p>
          <a:p>
            <a:r>
              <a:rPr lang="en-US" dirty="0">
                <a:sym typeface="+mn-ea"/>
              </a:rPr>
              <a:t>development team kay </a:t>
            </a:r>
            <a:r>
              <a:rPr lang="en-US" dirty="0" err="1">
                <a:sym typeface="+mn-ea"/>
              </a:rPr>
              <a:t>mao</a:t>
            </a:r>
            <a:r>
              <a:rPr lang="en-US" dirty="0">
                <a:sym typeface="+mn-ea"/>
              </a:rPr>
              <a:t> </a:t>
            </a:r>
            <a:r>
              <a:rPr lang="en-US" dirty="0" err="1">
                <a:sym typeface="+mn-ea"/>
              </a:rPr>
              <a:t>ni</a:t>
            </a:r>
            <a:r>
              <a:rPr lang="en-US" dirty="0">
                <a:sym typeface="+mn-ea"/>
              </a:rPr>
              <a:t> </a:t>
            </a:r>
            <a:r>
              <a:rPr lang="en-US" dirty="0" err="1">
                <a:sym typeface="+mn-ea"/>
              </a:rPr>
              <a:t>sila</a:t>
            </a:r>
            <a:r>
              <a:rPr lang="en-US" dirty="0">
                <a:sym typeface="+mn-ea"/>
              </a:rPr>
              <a:t> ang </a:t>
            </a:r>
            <a:r>
              <a:rPr lang="en-US" dirty="0" err="1">
                <a:sym typeface="+mn-ea"/>
              </a:rPr>
              <a:t>mga</a:t>
            </a:r>
            <a:r>
              <a:rPr lang="en-US" dirty="0">
                <a:sym typeface="+mn-ea"/>
              </a:rPr>
              <a:t> </a:t>
            </a:r>
            <a:r>
              <a:rPr lang="en-US" dirty="0" err="1">
                <a:sym typeface="+mn-ea"/>
              </a:rPr>
              <a:t>devs</a:t>
            </a:r>
            <a:r>
              <a:rPr lang="en-US" dirty="0">
                <a:sym typeface="+mn-ea"/>
              </a:rPr>
              <a:t> like me </a:t>
            </a:r>
            <a:r>
              <a:rPr lang="en-US" dirty="0" err="1">
                <a:sym typeface="+mn-ea"/>
              </a:rPr>
              <a:t>hahahaha</a:t>
            </a:r>
            <a:r>
              <a:rPr lang="en-US" dirty="0">
                <a:sym typeface="+mn-ea"/>
              </a:rPr>
              <a:t>. they are the one who will integrate what client needs. </a:t>
            </a:r>
          </a:p>
          <a:p>
            <a:endParaRPr lang="en-US" dirty="0">
              <a:sym typeface="+mn-ea"/>
            </a:endParaRPr>
          </a:p>
          <a:p>
            <a:r>
              <a:rPr lang="en-US" dirty="0">
                <a:sym typeface="+mn-ea"/>
              </a:rPr>
              <a:t>meanwhile ang IT operation teams are responsible for defining the way an organization manages software and hardware. and role ani </a:t>
            </a:r>
            <a:r>
              <a:rPr lang="en-US" dirty="0" err="1">
                <a:sym typeface="+mn-ea"/>
              </a:rPr>
              <a:t>nila</a:t>
            </a:r>
            <a:r>
              <a:rPr lang="en-US" dirty="0">
                <a:sym typeface="+mn-ea"/>
              </a:rPr>
              <a:t> kay tech management, quality assurance, and infrastructure management. in short, they are the one who will check and confirm if the final product meets customer’s need and expectations. </a:t>
            </a:r>
          </a:p>
          <a:p>
            <a:endParaRPr lang="en-US" dirty="0">
              <a:sym typeface="+mn-ea"/>
            </a:endParaRPr>
          </a:p>
          <a:p>
            <a:r>
              <a:rPr lang="en-US" dirty="0">
                <a:sym typeface="+mn-ea"/>
              </a:rPr>
              <a:t>Sometimes or before nag adapt silage </a:t>
            </a:r>
            <a:r>
              <a:rPr lang="en-US" dirty="0" err="1">
                <a:sym typeface="+mn-ea"/>
              </a:rPr>
              <a:t>devops</a:t>
            </a:r>
            <a:r>
              <a:rPr lang="en-US" dirty="0">
                <a:sym typeface="+mn-ea"/>
              </a:rPr>
              <a:t>, one engineer can do both. Without </a:t>
            </a:r>
            <a:r>
              <a:rPr lang="en-US" dirty="0" err="1">
                <a:sym typeface="+mn-ea"/>
              </a:rPr>
              <a:t>devops</a:t>
            </a:r>
            <a:r>
              <a:rPr lang="en-US" dirty="0">
                <a:sym typeface="+mn-ea"/>
              </a:rPr>
              <a:t>, its very time consuming for the engineer to maintain both processes. ga develop pa </a:t>
            </a:r>
            <a:r>
              <a:rPr lang="en-US" dirty="0" err="1">
                <a:sym typeface="+mn-ea"/>
              </a:rPr>
              <a:t>sya</a:t>
            </a:r>
            <a:r>
              <a:rPr lang="en-US" dirty="0">
                <a:sym typeface="+mn-ea"/>
              </a:rPr>
              <a:t> at the same time ga monitor </a:t>
            </a:r>
            <a:r>
              <a:rPr lang="en-US" dirty="0" err="1">
                <a:sym typeface="+mn-ea"/>
              </a:rPr>
              <a:t>pajud</a:t>
            </a:r>
            <a:r>
              <a:rPr lang="en-US" dirty="0">
                <a:sym typeface="+mn-ea"/>
              </a:rPr>
              <a:t> </a:t>
            </a:r>
            <a:r>
              <a:rPr lang="en-US" dirty="0" err="1">
                <a:sym typeface="+mn-ea"/>
              </a:rPr>
              <a:t>sya</a:t>
            </a:r>
            <a:r>
              <a:rPr lang="en-US" dirty="0">
                <a:sym typeface="+mn-ea"/>
              </a:rPr>
              <a:t> </a:t>
            </a:r>
            <a:r>
              <a:rPr lang="en-US" dirty="0" err="1">
                <a:sym typeface="+mn-ea"/>
              </a:rPr>
              <a:t>sa</a:t>
            </a:r>
            <a:r>
              <a:rPr lang="en-US" dirty="0">
                <a:sym typeface="+mn-ea"/>
              </a:rPr>
              <a:t> quality </a:t>
            </a:r>
            <a:r>
              <a:rPr lang="en-US" dirty="0" err="1">
                <a:sym typeface="+mn-ea"/>
              </a:rPr>
              <a:t>sa</a:t>
            </a:r>
            <a:r>
              <a:rPr lang="en-US" dirty="0">
                <a:sym typeface="+mn-ea"/>
              </a:rPr>
              <a:t> project.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mn-ea"/>
              </a:rPr>
              <a:t>So the best solution for this is to use DevOps and why should we implement </a:t>
            </a:r>
            <a:r>
              <a:rPr lang="en-US" dirty="0" err="1">
                <a:sym typeface="+mn-ea"/>
              </a:rPr>
              <a:t>devops</a:t>
            </a:r>
            <a:r>
              <a:rPr lang="en-US" dirty="0">
                <a:sym typeface="+mn-ea"/>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a:p>
            <a:r>
              <a:rPr lang="en-US" dirty="0">
                <a:sym typeface="+mn-ea"/>
              </a:rPr>
              <a:t>Currently some organizations have two teams like the development and operation team. </a:t>
            </a:r>
          </a:p>
          <a:p>
            <a:endParaRPr lang="en-US" dirty="0">
              <a:sym typeface="+mn-ea"/>
            </a:endParaRPr>
          </a:p>
          <a:p>
            <a:r>
              <a:rPr lang="en-US" dirty="0">
                <a:sym typeface="+mn-ea"/>
              </a:rPr>
              <a:t>development team kay </a:t>
            </a:r>
            <a:r>
              <a:rPr lang="en-US" dirty="0" err="1">
                <a:sym typeface="+mn-ea"/>
              </a:rPr>
              <a:t>mao</a:t>
            </a:r>
            <a:r>
              <a:rPr lang="en-US" dirty="0">
                <a:sym typeface="+mn-ea"/>
              </a:rPr>
              <a:t> </a:t>
            </a:r>
            <a:r>
              <a:rPr lang="en-US" dirty="0" err="1">
                <a:sym typeface="+mn-ea"/>
              </a:rPr>
              <a:t>ni</a:t>
            </a:r>
            <a:r>
              <a:rPr lang="en-US" dirty="0">
                <a:sym typeface="+mn-ea"/>
              </a:rPr>
              <a:t> </a:t>
            </a:r>
            <a:r>
              <a:rPr lang="en-US" dirty="0" err="1">
                <a:sym typeface="+mn-ea"/>
              </a:rPr>
              <a:t>sila</a:t>
            </a:r>
            <a:r>
              <a:rPr lang="en-US" dirty="0">
                <a:sym typeface="+mn-ea"/>
              </a:rPr>
              <a:t> ang </a:t>
            </a:r>
            <a:r>
              <a:rPr lang="en-US" dirty="0" err="1">
                <a:sym typeface="+mn-ea"/>
              </a:rPr>
              <a:t>mga</a:t>
            </a:r>
            <a:r>
              <a:rPr lang="en-US" dirty="0">
                <a:sym typeface="+mn-ea"/>
              </a:rPr>
              <a:t> </a:t>
            </a:r>
            <a:r>
              <a:rPr lang="en-US" dirty="0" err="1">
                <a:sym typeface="+mn-ea"/>
              </a:rPr>
              <a:t>devs</a:t>
            </a:r>
            <a:r>
              <a:rPr lang="en-US" dirty="0">
                <a:sym typeface="+mn-ea"/>
              </a:rPr>
              <a:t> like me </a:t>
            </a:r>
            <a:r>
              <a:rPr lang="en-US" dirty="0" err="1">
                <a:sym typeface="+mn-ea"/>
              </a:rPr>
              <a:t>hahahaha</a:t>
            </a:r>
            <a:r>
              <a:rPr lang="en-US" dirty="0">
                <a:sym typeface="+mn-ea"/>
              </a:rPr>
              <a:t>. they are the one who will integrate what client needs. </a:t>
            </a:r>
          </a:p>
          <a:p>
            <a:endParaRPr lang="en-US" dirty="0">
              <a:sym typeface="+mn-ea"/>
            </a:endParaRPr>
          </a:p>
          <a:p>
            <a:r>
              <a:rPr lang="en-US" dirty="0">
                <a:sym typeface="+mn-ea"/>
              </a:rPr>
              <a:t>meanwhile ang IT operation teams are responsible for defining the way an organization manages software and hardware. and role ani </a:t>
            </a:r>
            <a:r>
              <a:rPr lang="en-US" dirty="0" err="1">
                <a:sym typeface="+mn-ea"/>
              </a:rPr>
              <a:t>nila</a:t>
            </a:r>
            <a:r>
              <a:rPr lang="en-US" dirty="0">
                <a:sym typeface="+mn-ea"/>
              </a:rPr>
              <a:t> kay tech management, quality assurance, and infrastructure management. in short, they are the one who will check and confirm if the final product meets customer’s need and expectations. </a:t>
            </a:r>
          </a:p>
          <a:p>
            <a:endParaRPr lang="en-US" dirty="0">
              <a:sym typeface="+mn-ea"/>
            </a:endParaRPr>
          </a:p>
          <a:p>
            <a:r>
              <a:rPr lang="en-US" dirty="0">
                <a:sym typeface="+mn-ea"/>
              </a:rPr>
              <a:t>Sometimes or before nag adapt silage </a:t>
            </a:r>
            <a:r>
              <a:rPr lang="en-US" dirty="0" err="1">
                <a:sym typeface="+mn-ea"/>
              </a:rPr>
              <a:t>devops</a:t>
            </a:r>
            <a:r>
              <a:rPr lang="en-US" dirty="0">
                <a:sym typeface="+mn-ea"/>
              </a:rPr>
              <a:t>, one engineer can do both. Without </a:t>
            </a:r>
            <a:r>
              <a:rPr lang="en-US" dirty="0" err="1">
                <a:sym typeface="+mn-ea"/>
              </a:rPr>
              <a:t>devops</a:t>
            </a:r>
            <a:r>
              <a:rPr lang="en-US" dirty="0">
                <a:sym typeface="+mn-ea"/>
              </a:rPr>
              <a:t>, its very time consuming for the engineer to maintain both processes. ga develop pa </a:t>
            </a:r>
            <a:r>
              <a:rPr lang="en-US" dirty="0" err="1">
                <a:sym typeface="+mn-ea"/>
              </a:rPr>
              <a:t>sya</a:t>
            </a:r>
            <a:r>
              <a:rPr lang="en-US" dirty="0">
                <a:sym typeface="+mn-ea"/>
              </a:rPr>
              <a:t> at the same time ga monitor </a:t>
            </a:r>
            <a:r>
              <a:rPr lang="en-US" dirty="0" err="1">
                <a:sym typeface="+mn-ea"/>
              </a:rPr>
              <a:t>pajud</a:t>
            </a:r>
            <a:r>
              <a:rPr lang="en-US" dirty="0">
                <a:sym typeface="+mn-ea"/>
              </a:rPr>
              <a:t> </a:t>
            </a:r>
            <a:r>
              <a:rPr lang="en-US" dirty="0" err="1">
                <a:sym typeface="+mn-ea"/>
              </a:rPr>
              <a:t>sya</a:t>
            </a:r>
            <a:r>
              <a:rPr lang="en-US" dirty="0">
                <a:sym typeface="+mn-ea"/>
              </a:rPr>
              <a:t> </a:t>
            </a:r>
            <a:r>
              <a:rPr lang="en-US" dirty="0" err="1">
                <a:sym typeface="+mn-ea"/>
              </a:rPr>
              <a:t>sa</a:t>
            </a:r>
            <a:r>
              <a:rPr lang="en-US" dirty="0">
                <a:sym typeface="+mn-ea"/>
              </a:rPr>
              <a:t> quality </a:t>
            </a:r>
            <a:r>
              <a:rPr lang="en-US" dirty="0" err="1">
                <a:sym typeface="+mn-ea"/>
              </a:rPr>
              <a:t>sa</a:t>
            </a:r>
            <a:r>
              <a:rPr lang="en-US" dirty="0">
                <a:sym typeface="+mn-ea"/>
              </a:rPr>
              <a:t> project.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mn-ea"/>
              </a:rPr>
              <a:t>So the best solution for this is to use DevOps and why should we implement </a:t>
            </a:r>
            <a:r>
              <a:rPr lang="en-US" dirty="0" err="1">
                <a:sym typeface="+mn-ea"/>
              </a:rPr>
              <a:t>devops</a:t>
            </a:r>
            <a:r>
              <a:rPr lang="en-US" dirty="0">
                <a:sym typeface="+mn-ea"/>
              </a:rPr>
              <a:t>?</a:t>
            </a:r>
          </a:p>
          <a:p>
            <a:endParaRPr lang="en-US" dirty="0">
              <a:sym typeface="+mn-ea"/>
            </a:endParaRPr>
          </a:p>
          <a:p>
            <a:endParaRPr lang="en-US" dirty="0">
              <a:sym typeface="+mn-ea"/>
            </a:endParaRP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dirty="0"/>
          </a:p>
          <a:p>
            <a:r>
              <a:rPr lang="en-US" dirty="0">
                <a:sym typeface="+mn-ea"/>
              </a:rPr>
              <a:t>Currently some organizations have two teams like the development and operation team. </a:t>
            </a:r>
          </a:p>
          <a:p>
            <a:endParaRPr lang="en-US" dirty="0">
              <a:sym typeface="+mn-ea"/>
            </a:endParaRPr>
          </a:p>
          <a:p>
            <a:r>
              <a:rPr lang="en-US" dirty="0">
                <a:sym typeface="+mn-ea"/>
              </a:rPr>
              <a:t>development team kay </a:t>
            </a:r>
            <a:r>
              <a:rPr lang="en-US" dirty="0" err="1">
                <a:sym typeface="+mn-ea"/>
              </a:rPr>
              <a:t>mao</a:t>
            </a:r>
            <a:r>
              <a:rPr lang="en-US" dirty="0">
                <a:sym typeface="+mn-ea"/>
              </a:rPr>
              <a:t> </a:t>
            </a:r>
            <a:r>
              <a:rPr lang="en-US" dirty="0" err="1">
                <a:sym typeface="+mn-ea"/>
              </a:rPr>
              <a:t>ni</a:t>
            </a:r>
            <a:r>
              <a:rPr lang="en-US" dirty="0">
                <a:sym typeface="+mn-ea"/>
              </a:rPr>
              <a:t> </a:t>
            </a:r>
            <a:r>
              <a:rPr lang="en-US" dirty="0" err="1">
                <a:sym typeface="+mn-ea"/>
              </a:rPr>
              <a:t>sila</a:t>
            </a:r>
            <a:r>
              <a:rPr lang="en-US" dirty="0">
                <a:sym typeface="+mn-ea"/>
              </a:rPr>
              <a:t> ang </a:t>
            </a:r>
            <a:r>
              <a:rPr lang="en-US" dirty="0" err="1">
                <a:sym typeface="+mn-ea"/>
              </a:rPr>
              <a:t>mga</a:t>
            </a:r>
            <a:r>
              <a:rPr lang="en-US" dirty="0">
                <a:sym typeface="+mn-ea"/>
              </a:rPr>
              <a:t> </a:t>
            </a:r>
            <a:r>
              <a:rPr lang="en-US" dirty="0" err="1">
                <a:sym typeface="+mn-ea"/>
              </a:rPr>
              <a:t>devs</a:t>
            </a:r>
            <a:r>
              <a:rPr lang="en-US" dirty="0">
                <a:sym typeface="+mn-ea"/>
              </a:rPr>
              <a:t> like me </a:t>
            </a:r>
            <a:r>
              <a:rPr lang="en-US" dirty="0" err="1">
                <a:sym typeface="+mn-ea"/>
              </a:rPr>
              <a:t>hahahaha</a:t>
            </a:r>
            <a:r>
              <a:rPr lang="en-US" dirty="0">
                <a:sym typeface="+mn-ea"/>
              </a:rPr>
              <a:t>. they are the one who will integrate what client needs. </a:t>
            </a:r>
          </a:p>
          <a:p>
            <a:endParaRPr lang="en-US" dirty="0">
              <a:sym typeface="+mn-ea"/>
            </a:endParaRPr>
          </a:p>
          <a:p>
            <a:r>
              <a:rPr lang="en-US" dirty="0">
                <a:sym typeface="+mn-ea"/>
              </a:rPr>
              <a:t>meanwhile ang IT operation teams are responsible for defining the way an organization manages software and hardware. and role ani </a:t>
            </a:r>
            <a:r>
              <a:rPr lang="en-US" dirty="0" err="1">
                <a:sym typeface="+mn-ea"/>
              </a:rPr>
              <a:t>nila</a:t>
            </a:r>
            <a:r>
              <a:rPr lang="en-US" dirty="0">
                <a:sym typeface="+mn-ea"/>
              </a:rPr>
              <a:t> kay tech management, quality assurance, and infrastructure management. in short, they are the one who will check and confirm if the final product meets customer’s need and expectations. </a:t>
            </a:r>
          </a:p>
          <a:p>
            <a:endParaRPr lang="en-US" dirty="0">
              <a:sym typeface="+mn-ea"/>
            </a:endParaRPr>
          </a:p>
          <a:p>
            <a:r>
              <a:rPr lang="en-US" dirty="0">
                <a:sym typeface="+mn-ea"/>
              </a:rPr>
              <a:t>Sometimes or before nag adapt silage </a:t>
            </a:r>
            <a:r>
              <a:rPr lang="en-US" dirty="0" err="1">
                <a:sym typeface="+mn-ea"/>
              </a:rPr>
              <a:t>devops</a:t>
            </a:r>
            <a:r>
              <a:rPr lang="en-US" dirty="0">
                <a:sym typeface="+mn-ea"/>
              </a:rPr>
              <a:t>, one engineer can do both. Without </a:t>
            </a:r>
            <a:r>
              <a:rPr lang="en-US" dirty="0" err="1">
                <a:sym typeface="+mn-ea"/>
              </a:rPr>
              <a:t>devops</a:t>
            </a:r>
            <a:r>
              <a:rPr lang="en-US" dirty="0">
                <a:sym typeface="+mn-ea"/>
              </a:rPr>
              <a:t>, its very time consuming for the engineer to maintain both processes. ga develop pa </a:t>
            </a:r>
            <a:r>
              <a:rPr lang="en-US" dirty="0" err="1">
                <a:sym typeface="+mn-ea"/>
              </a:rPr>
              <a:t>sya</a:t>
            </a:r>
            <a:r>
              <a:rPr lang="en-US" dirty="0">
                <a:sym typeface="+mn-ea"/>
              </a:rPr>
              <a:t> at the same time ga monitor </a:t>
            </a:r>
            <a:r>
              <a:rPr lang="en-US" dirty="0" err="1">
                <a:sym typeface="+mn-ea"/>
              </a:rPr>
              <a:t>pajud</a:t>
            </a:r>
            <a:r>
              <a:rPr lang="en-US" dirty="0">
                <a:sym typeface="+mn-ea"/>
              </a:rPr>
              <a:t> </a:t>
            </a:r>
            <a:r>
              <a:rPr lang="en-US" dirty="0" err="1">
                <a:sym typeface="+mn-ea"/>
              </a:rPr>
              <a:t>sya</a:t>
            </a:r>
            <a:r>
              <a:rPr lang="en-US" dirty="0">
                <a:sym typeface="+mn-ea"/>
              </a:rPr>
              <a:t> </a:t>
            </a:r>
            <a:r>
              <a:rPr lang="en-US" dirty="0" err="1">
                <a:sym typeface="+mn-ea"/>
              </a:rPr>
              <a:t>sa</a:t>
            </a:r>
            <a:r>
              <a:rPr lang="en-US" dirty="0">
                <a:sym typeface="+mn-ea"/>
              </a:rPr>
              <a:t> quality </a:t>
            </a:r>
            <a:r>
              <a:rPr lang="en-US" dirty="0" err="1">
                <a:sym typeface="+mn-ea"/>
              </a:rPr>
              <a:t>sa</a:t>
            </a:r>
            <a:r>
              <a:rPr lang="en-US" dirty="0">
                <a:sym typeface="+mn-ea"/>
              </a:rPr>
              <a:t> project.</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mn-ea"/>
              </a:rPr>
              <a:t>So the best solution for this is to use DevOps and why should we implement </a:t>
            </a:r>
            <a:r>
              <a:rPr lang="en-US" dirty="0" err="1">
                <a:sym typeface="+mn-ea"/>
              </a:rPr>
              <a:t>devops</a:t>
            </a:r>
            <a:r>
              <a:rPr lang="en-US" dirty="0">
                <a:sym typeface="+mn-ea"/>
              </a:rPr>
              <a:t>?</a:t>
            </a:r>
          </a:p>
          <a:p>
            <a:pPr marL="0" marR="0" lvl="0" indent="0" algn="l" defTabSz="914400" rtl="0" eaLnBrk="1" fontAlgn="auto" latinLnBrk="0" hangingPunct="1">
              <a:lnSpc>
                <a:spcPct val="100000"/>
              </a:lnSpc>
              <a:spcBef>
                <a:spcPts val="0"/>
              </a:spcBef>
              <a:spcAft>
                <a:spcPts val="0"/>
              </a:spcAft>
              <a:buClrTx/>
              <a:buSzTx/>
              <a:buFontTx/>
              <a:buNone/>
              <a:defRPr/>
            </a:pPr>
            <a:endParaRPr lang="en-US"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dirty="0">
                <a:sym typeface="+mn-ea"/>
              </a:rPr>
              <a:t>NEXT</a:t>
            </a:r>
          </a:p>
          <a:p>
            <a:endParaRPr lang="en-US" dirty="0">
              <a:sym typeface="+mn-ea"/>
            </a:endParaRPr>
          </a:p>
          <a:p>
            <a:endParaRPr lang="en-US" dirty="0">
              <a:sym typeface="+mn-ea"/>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Thinking about operations early on the development cycle ensures the software is designed and developed with operations consideration in mind, such as scalability, security, performance and monitoring.</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5/25/2023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microsoft.com/office/2007/relationships/hdphoto" Target="../media/hdphoto1.wdp"/><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1354455" y="2139315"/>
            <a:ext cx="10162540" cy="2579370"/>
          </a:xfrm>
        </p:spPr>
        <p:txBody>
          <a:bodyPr>
            <a:normAutofit/>
          </a:bodyPr>
          <a:lstStyle/>
          <a:p>
            <a:r>
              <a:rPr lang="en-US">
                <a:latin typeface="Futura-Bold" charset="0"/>
                <a:cs typeface="Futura-Bold" charset="0"/>
              </a:rPr>
              <a:t>Streamlining Software Development: An Introduction to DevOps</a:t>
            </a:r>
          </a:p>
        </p:txBody>
      </p:sp>
      <p:pic>
        <p:nvPicPr>
          <p:cNvPr id="4" name="Picture 3" descr="1609816596307"/>
          <p:cNvPicPr>
            <a:picLocks noChangeAspect="1"/>
          </p:cNvPicPr>
          <p:nvPr/>
        </p:nvPicPr>
        <p:blipFill>
          <a:blip r:embed="rId3"/>
          <a:stretch>
            <a:fillRect/>
          </a:stretch>
        </p:blipFill>
        <p:spPr>
          <a:xfrm>
            <a:off x="10287000" y="-438785"/>
            <a:ext cx="1905000" cy="1905000"/>
          </a:xfrm>
          <a:prstGeom prst="rect">
            <a:avLst/>
          </a:prstGeom>
        </p:spPr>
      </p:pic>
      <p:sp>
        <p:nvSpPr>
          <p:cNvPr id="6" name="Oval 5"/>
          <p:cNvSpPr/>
          <p:nvPr/>
        </p:nvSpPr>
        <p:spPr>
          <a:xfrm>
            <a:off x="10601325" y="5752465"/>
            <a:ext cx="628650" cy="647700"/>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0" y="622554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151973" y="2316541"/>
            <a:ext cx="2716528" cy="26441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gbin_computer-software-ibm-business-software-developer-team-png"/>
          <p:cNvPicPr>
            <a:picLocks noChangeAspect="1"/>
          </p:cNvPicPr>
          <p:nvPr/>
        </p:nvPicPr>
        <p:blipFill>
          <a:blip r:embed="rId3"/>
          <a:stretch>
            <a:fillRect/>
          </a:stretch>
        </p:blipFill>
        <p:spPr>
          <a:xfrm>
            <a:off x="4318009" y="2652602"/>
            <a:ext cx="2310845" cy="1633477"/>
          </a:xfrm>
          <a:prstGeom prst="rect">
            <a:avLst/>
          </a:prstGeom>
        </p:spPr>
      </p:pic>
      <p:pic>
        <p:nvPicPr>
          <p:cNvPr id="9" name="Content Placeholder 8" descr="Solutions_IT_Theme"/>
          <p:cNvPicPr>
            <a:picLocks noGrp="1" noChangeAspect="1"/>
          </p:cNvPicPr>
          <p:nvPr>
            <p:ph idx="1"/>
          </p:nvPr>
        </p:nvPicPr>
        <p:blipFill>
          <a:blip r:embed="rId4"/>
          <a:stretch>
            <a:fillRect/>
          </a:stretch>
        </p:blipFill>
        <p:spPr>
          <a:xfrm>
            <a:off x="4940895" y="3026831"/>
            <a:ext cx="1796413" cy="1223560"/>
          </a:xfrm>
          <a:prstGeom prst="rect">
            <a:avLst/>
          </a:prstGeom>
        </p:spPr>
      </p:pic>
      <p:sp>
        <p:nvSpPr>
          <p:cNvPr id="16" name="Text Box 6"/>
          <p:cNvSpPr txBox="1"/>
          <p:nvPr/>
        </p:nvSpPr>
        <p:spPr>
          <a:xfrm>
            <a:off x="3475404" y="3752398"/>
            <a:ext cx="5021580"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Operation</a:t>
            </a:r>
          </a:p>
        </p:txBody>
      </p:sp>
      <p:sp>
        <p:nvSpPr>
          <p:cNvPr id="17" name="Text Box 6"/>
          <p:cNvSpPr txBox="1"/>
          <p:nvPr/>
        </p:nvSpPr>
        <p:spPr>
          <a:xfrm>
            <a:off x="3475404" y="3493715"/>
            <a:ext cx="4468153"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Development</a:t>
            </a:r>
          </a:p>
        </p:txBody>
      </p:sp>
      <p:sp>
        <p:nvSpPr>
          <p:cNvPr id="15" name="Oval 14"/>
          <p:cNvSpPr/>
          <p:nvPr/>
        </p:nvSpPr>
        <p:spPr>
          <a:xfrm>
            <a:off x="-2226310" y="-2089785"/>
            <a:ext cx="16644620" cy="125145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descr="12333"/>
          <p:cNvPicPr>
            <a:picLocks noChangeAspect="1"/>
          </p:cNvPicPr>
          <p:nvPr/>
        </p:nvPicPr>
        <p:blipFill>
          <a:blip r:embed="rId5"/>
          <a:stretch>
            <a:fillRect/>
          </a:stretch>
        </p:blipFill>
        <p:spPr>
          <a:xfrm>
            <a:off x="1136650" y="952500"/>
            <a:ext cx="9918700" cy="4953000"/>
          </a:xfrm>
          <a:prstGeom prst="rect">
            <a:avLst/>
          </a:prstGeom>
        </p:spPr>
      </p:pic>
      <p:sp>
        <p:nvSpPr>
          <p:cNvPr id="19" name="Text Box 18"/>
          <p:cNvSpPr txBox="1"/>
          <p:nvPr/>
        </p:nvSpPr>
        <p:spPr>
          <a:xfrm rot="2887320">
            <a:off x="4902629" y="2360086"/>
            <a:ext cx="1141126"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Plan</a:t>
            </a:r>
          </a:p>
        </p:txBody>
      </p:sp>
      <p:sp>
        <p:nvSpPr>
          <p:cNvPr id="20" name="Text Box 19"/>
          <p:cNvSpPr txBox="1"/>
          <p:nvPr/>
        </p:nvSpPr>
        <p:spPr>
          <a:xfrm>
            <a:off x="2919730" y="1285240"/>
            <a:ext cx="1448382"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Code</a:t>
            </a:r>
          </a:p>
        </p:txBody>
      </p:sp>
      <p:sp>
        <p:nvSpPr>
          <p:cNvPr id="21" name="Text Box 20"/>
          <p:cNvSpPr txBox="1"/>
          <p:nvPr/>
        </p:nvSpPr>
        <p:spPr>
          <a:xfrm rot="5400000">
            <a:off x="1071879" y="3320447"/>
            <a:ext cx="1308737"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Build</a:t>
            </a:r>
          </a:p>
        </p:txBody>
      </p:sp>
      <p:sp>
        <p:nvSpPr>
          <p:cNvPr id="22" name="Text Box 21"/>
          <p:cNvSpPr txBox="1"/>
          <p:nvPr/>
        </p:nvSpPr>
        <p:spPr>
          <a:xfrm>
            <a:off x="3093085" y="4937125"/>
            <a:ext cx="1053465" cy="58356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Test</a:t>
            </a:r>
          </a:p>
        </p:txBody>
      </p:sp>
      <p:sp>
        <p:nvSpPr>
          <p:cNvPr id="23" name="Text Box 22"/>
          <p:cNvSpPr txBox="1"/>
          <p:nvPr/>
        </p:nvSpPr>
        <p:spPr>
          <a:xfrm rot="18759555">
            <a:off x="5593463" y="2687073"/>
            <a:ext cx="1818763" cy="584775"/>
          </a:xfrm>
          <a:prstGeom prst="rect">
            <a:avLst/>
          </a:prstGeom>
          <a:noFill/>
        </p:spPr>
        <p:txBody>
          <a:bodyPr wrap="square" rtlCol="0">
            <a:spAutoFit/>
          </a:bodyPr>
          <a:lstStyle/>
          <a:p>
            <a:r>
              <a:rPr lang="en-US" sz="3200" dirty="0">
                <a:solidFill>
                  <a:schemeClr val="bg1"/>
                </a:solidFill>
                <a:latin typeface="Futura-Bold" charset="0"/>
              </a:rPr>
              <a:t>Release</a:t>
            </a:r>
          </a:p>
        </p:txBody>
      </p:sp>
      <p:sp>
        <p:nvSpPr>
          <p:cNvPr id="24" name="Text Box 23"/>
          <p:cNvSpPr txBox="1"/>
          <p:nvPr/>
        </p:nvSpPr>
        <p:spPr>
          <a:xfrm>
            <a:off x="7827747" y="1265525"/>
            <a:ext cx="189795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Deploy</a:t>
            </a:r>
          </a:p>
        </p:txBody>
      </p:sp>
      <p:sp>
        <p:nvSpPr>
          <p:cNvPr id="25" name="Text Box 24"/>
          <p:cNvSpPr txBox="1"/>
          <p:nvPr/>
        </p:nvSpPr>
        <p:spPr>
          <a:xfrm rot="5759219">
            <a:off x="9502120" y="3369325"/>
            <a:ext cx="196822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Operate</a:t>
            </a:r>
          </a:p>
        </p:txBody>
      </p:sp>
      <p:sp>
        <p:nvSpPr>
          <p:cNvPr id="26" name="Text Box 25"/>
          <p:cNvSpPr txBox="1"/>
          <p:nvPr/>
        </p:nvSpPr>
        <p:spPr>
          <a:xfrm rot="960000">
            <a:off x="7398016" y="5002400"/>
            <a:ext cx="2062349"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Monitor</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16" fill="hold" nodeType="withEffect">
                                  <p:stCondLst>
                                    <p:cond delay="0"/>
                                  </p:stCondLst>
                                  <p:childTnLst>
                                    <p:anim calcmode="lin" valueType="num">
                                      <p:cBhvr>
                                        <p:cTn id="6" dur="500"/>
                                        <p:tgtEl>
                                          <p:spTgt spid="11"/>
                                        </p:tgtEl>
                                        <p:attrNameLst>
                                          <p:attrName>ppt_w</p:attrName>
                                        </p:attrNameLst>
                                      </p:cBhvr>
                                      <p:tavLst>
                                        <p:tav tm="0">
                                          <p:val>
                                            <p:strVal val="ppt_w"/>
                                          </p:val>
                                        </p:tav>
                                        <p:tav tm="100000">
                                          <p:val>
                                            <p:fltVal val="0"/>
                                          </p:val>
                                        </p:tav>
                                      </p:tavLst>
                                    </p:anim>
                                    <p:anim calcmode="lin" valueType="num">
                                      <p:cBhvr>
                                        <p:cTn id="7" dur="500"/>
                                        <p:tgtEl>
                                          <p:spTgt spid="11"/>
                                        </p:tgtEl>
                                        <p:attrNameLst>
                                          <p:attrName>ppt_h</p:attrName>
                                        </p:attrNameLst>
                                      </p:cBhvr>
                                      <p:tavLst>
                                        <p:tav tm="0">
                                          <p:val>
                                            <p:strVal val="ppt_h"/>
                                          </p:val>
                                        </p:tav>
                                        <p:tav tm="100000">
                                          <p:val>
                                            <p:fltVal val="0"/>
                                          </p:val>
                                        </p:tav>
                                      </p:tavLst>
                                    </p:anim>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53" presetClass="exit" presetSubtype="16" fill="hold" grpId="0" nodeType="withEffect">
                                  <p:stCondLst>
                                    <p:cond delay="0"/>
                                  </p:stCondLst>
                                  <p:childTnLst>
                                    <p:anim calcmode="lin" valueType="num">
                                      <p:cBhvr>
                                        <p:cTn id="11" dur="500"/>
                                        <p:tgtEl>
                                          <p:spTgt spid="17"/>
                                        </p:tgtEl>
                                        <p:attrNameLst>
                                          <p:attrName>ppt_w</p:attrName>
                                        </p:attrNameLst>
                                      </p:cBhvr>
                                      <p:tavLst>
                                        <p:tav tm="0">
                                          <p:val>
                                            <p:strVal val="ppt_w"/>
                                          </p:val>
                                        </p:tav>
                                        <p:tav tm="100000">
                                          <p:val>
                                            <p:fltVal val="0"/>
                                          </p:val>
                                        </p:tav>
                                      </p:tavLst>
                                    </p:anim>
                                    <p:anim calcmode="lin" valueType="num">
                                      <p:cBhvr>
                                        <p:cTn id="12" dur="500"/>
                                        <p:tgtEl>
                                          <p:spTgt spid="17"/>
                                        </p:tgtEl>
                                        <p:attrNameLst>
                                          <p:attrName>ppt_h</p:attrName>
                                        </p:attrNameLst>
                                      </p:cBhvr>
                                      <p:tavLst>
                                        <p:tav tm="0">
                                          <p:val>
                                            <p:strVal val="ppt_h"/>
                                          </p:val>
                                        </p:tav>
                                        <p:tav tm="100000">
                                          <p:val>
                                            <p:fltVal val="0"/>
                                          </p:val>
                                        </p:tav>
                                      </p:tavLst>
                                    </p:anim>
                                    <p:animEffect transition="out" filter="fade">
                                      <p:cBhvr>
                                        <p:cTn id="13" dur="500"/>
                                        <p:tgtEl>
                                          <p:spTgt spid="17"/>
                                        </p:tgtEl>
                                      </p:cBhvr>
                                    </p:animEffect>
                                    <p:set>
                                      <p:cBhvr>
                                        <p:cTn id="14" dur="1" fill="hold">
                                          <p:stCondLst>
                                            <p:cond delay="499"/>
                                          </p:stCondLst>
                                        </p:cTn>
                                        <p:tgtEl>
                                          <p:spTgt spid="17"/>
                                        </p:tgtEl>
                                        <p:attrNameLst>
                                          <p:attrName>style.visibility</p:attrName>
                                        </p:attrNameLst>
                                      </p:cBhvr>
                                      <p:to>
                                        <p:strVal val="hidden"/>
                                      </p:to>
                                    </p:set>
                                  </p:childTnLst>
                                </p:cTn>
                              </p:par>
                              <p:par>
                                <p:cTn id="15" presetID="53" presetClass="exit" presetSubtype="16" fill="hold" grpId="0" nodeType="withEffect">
                                  <p:stCondLst>
                                    <p:cond delay="0"/>
                                  </p:stCondLst>
                                  <p:childTnLst>
                                    <p:anim calcmode="lin" valueType="num">
                                      <p:cBhvr>
                                        <p:cTn id="16" dur="500"/>
                                        <p:tgtEl>
                                          <p:spTgt spid="16"/>
                                        </p:tgtEl>
                                        <p:attrNameLst>
                                          <p:attrName>ppt_w</p:attrName>
                                        </p:attrNameLst>
                                      </p:cBhvr>
                                      <p:tavLst>
                                        <p:tav tm="0">
                                          <p:val>
                                            <p:strVal val="ppt_w"/>
                                          </p:val>
                                        </p:tav>
                                        <p:tav tm="100000">
                                          <p:val>
                                            <p:fltVal val="0"/>
                                          </p:val>
                                        </p:tav>
                                      </p:tavLst>
                                    </p:anim>
                                    <p:anim calcmode="lin" valueType="num">
                                      <p:cBhvr>
                                        <p:cTn id="17" dur="500"/>
                                        <p:tgtEl>
                                          <p:spTgt spid="16"/>
                                        </p:tgtEl>
                                        <p:attrNameLst>
                                          <p:attrName>ppt_h</p:attrName>
                                        </p:attrNameLst>
                                      </p:cBhvr>
                                      <p:tavLst>
                                        <p:tav tm="0">
                                          <p:val>
                                            <p:strVal val="ppt_h"/>
                                          </p:val>
                                        </p:tav>
                                        <p:tav tm="100000">
                                          <p:val>
                                            <p:fltVal val="0"/>
                                          </p:val>
                                        </p:tav>
                                      </p:tavLst>
                                    </p:anim>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53" presetClass="exit" presetSubtype="16" fill="hold" nodeType="withEffect">
                                  <p:stCondLst>
                                    <p:cond delay="0"/>
                                  </p:stCondLst>
                                  <p:childTnLst>
                                    <p:anim calcmode="lin" valueType="num">
                                      <p:cBhvr>
                                        <p:cTn id="21" dur="500"/>
                                        <p:tgtEl>
                                          <p:spTgt spid="9"/>
                                        </p:tgtEl>
                                        <p:attrNameLst>
                                          <p:attrName>ppt_w</p:attrName>
                                        </p:attrNameLst>
                                      </p:cBhvr>
                                      <p:tavLst>
                                        <p:tav tm="0">
                                          <p:val>
                                            <p:strVal val="ppt_w"/>
                                          </p:val>
                                        </p:tav>
                                        <p:tav tm="100000">
                                          <p:val>
                                            <p:fltVal val="0"/>
                                          </p:val>
                                        </p:tav>
                                      </p:tavLst>
                                    </p:anim>
                                    <p:anim calcmode="lin" valueType="num">
                                      <p:cBhvr>
                                        <p:cTn id="22" dur="500"/>
                                        <p:tgtEl>
                                          <p:spTgt spid="9"/>
                                        </p:tgtEl>
                                        <p:attrNameLst>
                                          <p:attrName>ppt_h</p:attrName>
                                        </p:attrNameLst>
                                      </p:cBhvr>
                                      <p:tavLst>
                                        <p:tav tm="0">
                                          <p:val>
                                            <p:strVal val="ppt_h"/>
                                          </p:val>
                                        </p:tav>
                                        <p:tav tm="100000">
                                          <p:val>
                                            <p:fltVal val="0"/>
                                          </p:val>
                                        </p:tav>
                                      </p:tavLst>
                                    </p:anim>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53" presetClass="exit" presetSubtype="16" fill="hold" grpId="0" nodeType="withEffect">
                                  <p:stCondLst>
                                    <p:cond delay="0"/>
                                  </p:stCondLst>
                                  <p:childTnLst>
                                    <p:anim calcmode="lin" valueType="num">
                                      <p:cBhvr>
                                        <p:cTn id="26" dur="500"/>
                                        <p:tgtEl>
                                          <p:spTgt spid="18"/>
                                        </p:tgtEl>
                                        <p:attrNameLst>
                                          <p:attrName>ppt_w</p:attrName>
                                        </p:attrNameLst>
                                      </p:cBhvr>
                                      <p:tavLst>
                                        <p:tav tm="0">
                                          <p:val>
                                            <p:strVal val="ppt_w"/>
                                          </p:val>
                                        </p:tav>
                                        <p:tav tm="100000">
                                          <p:val>
                                            <p:fltVal val="0"/>
                                          </p:val>
                                        </p:tav>
                                      </p:tavLst>
                                    </p:anim>
                                    <p:anim calcmode="lin" valueType="num">
                                      <p:cBhvr>
                                        <p:cTn id="27" dur="500"/>
                                        <p:tgtEl>
                                          <p:spTgt spid="18"/>
                                        </p:tgtEl>
                                        <p:attrNameLst>
                                          <p:attrName>ppt_h</p:attrName>
                                        </p:attrNameLst>
                                      </p:cBhvr>
                                      <p:tavLst>
                                        <p:tav tm="0">
                                          <p:val>
                                            <p:strVal val="ppt_h"/>
                                          </p:val>
                                        </p:tav>
                                        <p:tav tm="100000">
                                          <p:val>
                                            <p:fltVal val="0"/>
                                          </p:val>
                                        </p:tav>
                                      </p:tavLst>
                                    </p:anim>
                                    <p:animEffect transition="out" filter="fade">
                                      <p:cBhvr>
                                        <p:cTn id="28" dur="500"/>
                                        <p:tgtEl>
                                          <p:spTgt spid="18"/>
                                        </p:tgtEl>
                                      </p:cBhvr>
                                    </p:animEffect>
                                    <p:set>
                                      <p:cBhvr>
                                        <p:cTn id="2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6" grpId="0"/>
      <p:bldP spid="16"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2476770" y="-889796"/>
            <a:ext cx="20958211" cy="10412361"/>
          </a:xfrm>
          <a:prstGeom prst="rect">
            <a:avLst/>
          </a:prstGeom>
        </p:spPr>
      </p:pic>
      <p:sp>
        <p:nvSpPr>
          <p:cNvPr id="25" name="Text Box 12"/>
          <p:cNvSpPr txBox="1"/>
          <p:nvPr/>
        </p:nvSpPr>
        <p:spPr>
          <a:xfrm rot="2820000">
            <a:off x="5711175" y="2587080"/>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1926952" y="135423"/>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2481804" y="4474159"/>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1926952" y="7946903"/>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7428797" y="3019536"/>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12442131" y="135423"/>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5686146" y="4577271"/>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11256311" y="7622273"/>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Illustration (39) [Converted]"/>
          <p:cNvPicPr>
            <a:picLocks noChangeAspect="1"/>
          </p:cNvPicPr>
          <p:nvPr/>
        </p:nvPicPr>
        <p:blipFill>
          <a:blip r:embed="rId4"/>
          <a:stretch>
            <a:fillRect/>
          </a:stretch>
        </p:blipFill>
        <p:spPr>
          <a:xfrm>
            <a:off x="1083310" y="2397760"/>
            <a:ext cx="3740785" cy="3241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400050" y="4272754"/>
            <a:ext cx="20958211" cy="10412361"/>
          </a:xfrm>
          <a:prstGeom prst="rect">
            <a:avLst/>
          </a:prstGeom>
        </p:spPr>
      </p:pic>
      <p:sp>
        <p:nvSpPr>
          <p:cNvPr id="25" name="Text Box 12"/>
          <p:cNvSpPr txBox="1"/>
          <p:nvPr/>
        </p:nvSpPr>
        <p:spPr>
          <a:xfrm rot="2820000">
            <a:off x="8587995" y="7749630"/>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4803772" y="5297973"/>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395016" y="9636709"/>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4803772" y="13109453"/>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10305617" y="8182086"/>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15318951" y="5297973"/>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8562966" y="9739821"/>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14133131" y="12784823"/>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3" name="Picture 2" descr="Programming-for-Beginners-10-Best-HTML-Coding-Practices-You-Must-Know"/>
          <p:cNvPicPr>
            <a:picLocks noChangeAspect="1"/>
          </p:cNvPicPr>
          <p:nvPr/>
        </p:nvPicPr>
        <p:blipFill>
          <a:blip r:embed="rId4"/>
          <a:stretch>
            <a:fillRect/>
          </a:stretch>
        </p:blipFill>
        <p:spPr>
          <a:xfrm>
            <a:off x="2733040" y="683260"/>
            <a:ext cx="5659120" cy="3362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5695950" y="-1777181"/>
            <a:ext cx="20958211" cy="10412361"/>
          </a:xfrm>
          <a:prstGeom prst="rect">
            <a:avLst/>
          </a:prstGeom>
        </p:spPr>
      </p:pic>
      <p:sp>
        <p:nvSpPr>
          <p:cNvPr id="25" name="Text Box 12"/>
          <p:cNvSpPr txBox="1"/>
          <p:nvPr/>
        </p:nvSpPr>
        <p:spPr>
          <a:xfrm rot="2820000">
            <a:off x="13883895" y="1699695"/>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10099672" y="-751962"/>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5690916" y="3586774"/>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10099672" y="7059518"/>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15601517" y="2132151"/>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20614851" y="-751962"/>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23858866" y="3689886"/>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19429031" y="6734888"/>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giphy_s"/>
          <p:cNvPicPr>
            <a:picLocks noChangeAspect="1"/>
          </p:cNvPicPr>
          <p:nvPr/>
        </p:nvPicPr>
        <p:blipFill>
          <a:blip r:embed="rId4"/>
          <a:stretch>
            <a:fillRect/>
          </a:stretch>
        </p:blipFill>
        <p:spPr>
          <a:xfrm>
            <a:off x="678815" y="1657350"/>
            <a:ext cx="4610100" cy="3543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3244215" y="-7935226"/>
            <a:ext cx="20958211" cy="10412361"/>
          </a:xfrm>
          <a:prstGeom prst="rect">
            <a:avLst/>
          </a:prstGeom>
        </p:spPr>
      </p:pic>
      <p:sp>
        <p:nvSpPr>
          <p:cNvPr id="25" name="Text Box 12"/>
          <p:cNvSpPr txBox="1"/>
          <p:nvPr/>
        </p:nvSpPr>
        <p:spPr>
          <a:xfrm rot="2820000">
            <a:off x="11432160" y="-4458350"/>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7647937" y="-6910007"/>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3239181" y="-2571271"/>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7647937" y="901473"/>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13149782" y="-4025894"/>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18163116" y="-6910007"/>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21407131" y="-2468159"/>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16977296" y="576843"/>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AdobeStock_306717020-Converted-1"/>
          <p:cNvPicPr>
            <a:picLocks noChangeAspect="1"/>
          </p:cNvPicPr>
          <p:nvPr/>
        </p:nvPicPr>
        <p:blipFill>
          <a:blip r:embed="rId4"/>
          <a:stretch>
            <a:fillRect/>
          </a:stretch>
        </p:blipFill>
        <p:spPr>
          <a:xfrm>
            <a:off x="1841500" y="1775460"/>
            <a:ext cx="5476240" cy="46208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7372350" y="-582561"/>
            <a:ext cx="20958211" cy="10412361"/>
          </a:xfrm>
          <a:prstGeom prst="rect">
            <a:avLst/>
          </a:prstGeom>
        </p:spPr>
      </p:pic>
      <p:sp>
        <p:nvSpPr>
          <p:cNvPr id="25" name="Text Box 12"/>
          <p:cNvSpPr txBox="1"/>
          <p:nvPr/>
        </p:nvSpPr>
        <p:spPr>
          <a:xfrm rot="2820000">
            <a:off x="815595" y="2894315"/>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2968628" y="442658"/>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7377384" y="4781394"/>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2968628" y="8254138"/>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2533217" y="3326771"/>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7546551" y="442658"/>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0790566" y="4884506"/>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6360731" y="7929508"/>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2683272"/>
          <p:cNvPicPr>
            <a:picLocks noChangeAspect="1"/>
          </p:cNvPicPr>
          <p:nvPr/>
        </p:nvPicPr>
        <p:blipFill>
          <a:blip r:embed="rId4"/>
          <a:stretch>
            <a:fillRect/>
          </a:stretch>
        </p:blipFill>
        <p:spPr>
          <a:xfrm>
            <a:off x="6323330" y="2792095"/>
            <a:ext cx="3188335" cy="31883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11362690" y="3997059"/>
            <a:ext cx="20958211" cy="10412361"/>
          </a:xfrm>
          <a:prstGeom prst="rect">
            <a:avLst/>
          </a:prstGeom>
        </p:spPr>
      </p:pic>
      <p:sp>
        <p:nvSpPr>
          <p:cNvPr id="25" name="Text Box 12"/>
          <p:cNvSpPr txBox="1"/>
          <p:nvPr/>
        </p:nvSpPr>
        <p:spPr>
          <a:xfrm rot="2820000">
            <a:off x="-3174745" y="7473935"/>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6958968" y="5022278"/>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11367724" y="9361014"/>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6958968" y="12833758"/>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1457123" y="7906391"/>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3556211" y="5022278"/>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6800226" y="9464126"/>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2370391" y="12509128"/>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3" name="Picture 2" descr="pngaaa.com-5240294"/>
          <p:cNvPicPr>
            <a:picLocks noChangeAspect="1"/>
          </p:cNvPicPr>
          <p:nvPr/>
        </p:nvPicPr>
        <p:blipFill>
          <a:blip r:embed="rId4"/>
          <a:stretch>
            <a:fillRect/>
          </a:stretch>
        </p:blipFill>
        <p:spPr>
          <a:xfrm>
            <a:off x="5600700" y="202565"/>
            <a:ext cx="5928995" cy="41871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16684625" y="-2239461"/>
            <a:ext cx="20958211" cy="10412361"/>
          </a:xfrm>
          <a:prstGeom prst="rect">
            <a:avLst/>
          </a:prstGeom>
        </p:spPr>
      </p:pic>
      <p:sp>
        <p:nvSpPr>
          <p:cNvPr id="25" name="Text Box 12"/>
          <p:cNvSpPr txBox="1"/>
          <p:nvPr/>
        </p:nvSpPr>
        <p:spPr>
          <a:xfrm rot="2820000">
            <a:off x="-8496680" y="1237415"/>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12280903" y="-1214242"/>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16689659" y="3124494"/>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12280903" y="6597238"/>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6779058" y="1669871"/>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1765724" y="-1214242"/>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478291" y="3227606"/>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2951544" y="6272608"/>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pngwing.com"/>
          <p:cNvPicPr>
            <a:picLocks noChangeAspect="1"/>
          </p:cNvPicPr>
          <p:nvPr/>
        </p:nvPicPr>
        <p:blipFill>
          <a:blip r:embed="rId4"/>
          <a:stretch>
            <a:fillRect/>
          </a:stretch>
        </p:blipFill>
        <p:spPr>
          <a:xfrm>
            <a:off x="4622165" y="571500"/>
            <a:ext cx="6667500" cy="5715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7092351" y="-7177221"/>
            <a:ext cx="20958211" cy="10412361"/>
          </a:xfrm>
          <a:prstGeom prst="rect">
            <a:avLst/>
          </a:prstGeom>
        </p:spPr>
      </p:pic>
      <p:sp>
        <p:nvSpPr>
          <p:cNvPr id="25" name="Text Box 12"/>
          <p:cNvSpPr txBox="1"/>
          <p:nvPr/>
        </p:nvSpPr>
        <p:spPr>
          <a:xfrm rot="2820000">
            <a:off x="1095594" y="-3700345"/>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2688629" y="-6152002"/>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7097385" y="-1813266"/>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2688629" y="1659478"/>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2813216" y="-3267889"/>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7826550" y="-6152002"/>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1070565" y="-1710154"/>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6640730" y="1334848"/>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pngegg"/>
          <p:cNvPicPr>
            <a:picLocks noChangeAspect="1"/>
          </p:cNvPicPr>
          <p:nvPr/>
        </p:nvPicPr>
        <p:blipFill>
          <a:blip r:embed="rId4"/>
          <a:stretch>
            <a:fillRect/>
          </a:stretch>
        </p:blipFill>
        <p:spPr>
          <a:xfrm>
            <a:off x="2343150" y="2881630"/>
            <a:ext cx="4260215" cy="39763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12333"/>
          <p:cNvPicPr>
            <a:picLocks noChangeAspect="1"/>
          </p:cNvPicPr>
          <p:nvPr/>
        </p:nvPicPr>
        <p:blipFill>
          <a:blip r:embed="rId3"/>
          <a:stretch>
            <a:fillRect/>
          </a:stretch>
        </p:blipFill>
        <p:spPr>
          <a:xfrm>
            <a:off x="-2476770" y="-889796"/>
            <a:ext cx="20958211" cy="10412361"/>
          </a:xfrm>
          <a:prstGeom prst="rect">
            <a:avLst/>
          </a:prstGeom>
        </p:spPr>
      </p:pic>
      <p:sp>
        <p:nvSpPr>
          <p:cNvPr id="25" name="Text Box 12"/>
          <p:cNvSpPr txBox="1"/>
          <p:nvPr/>
        </p:nvSpPr>
        <p:spPr>
          <a:xfrm rot="2820000">
            <a:off x="5711175" y="2587080"/>
            <a:ext cx="2270773" cy="769441"/>
          </a:xfrm>
          <a:prstGeom prst="rect">
            <a:avLst/>
          </a:prstGeom>
          <a:noFill/>
        </p:spPr>
        <p:txBody>
          <a:bodyPr wrap="square" rtlCol="0">
            <a:spAutoFit/>
          </a:bodyPr>
          <a:lstStyle/>
          <a:p>
            <a:r>
              <a:rPr lang="en-US" sz="4400" dirty="0">
                <a:solidFill>
                  <a:schemeClr val="bg1"/>
                </a:solidFill>
                <a:latin typeface="Futura-Bold" charset="0"/>
              </a:rPr>
              <a:t>Plan</a:t>
            </a:r>
          </a:p>
        </p:txBody>
      </p:sp>
      <p:sp>
        <p:nvSpPr>
          <p:cNvPr id="26" name="Text Box 15"/>
          <p:cNvSpPr txBox="1"/>
          <p:nvPr/>
        </p:nvSpPr>
        <p:spPr>
          <a:xfrm>
            <a:off x="1926952" y="135423"/>
            <a:ext cx="2052436" cy="830997"/>
          </a:xfrm>
          <a:prstGeom prst="rect">
            <a:avLst/>
          </a:prstGeom>
          <a:noFill/>
        </p:spPr>
        <p:txBody>
          <a:bodyPr wrap="square" rtlCol="0">
            <a:spAutoFit/>
          </a:bodyPr>
          <a:lstStyle/>
          <a:p>
            <a:r>
              <a:rPr lang="en-US" sz="4800" dirty="0">
                <a:solidFill>
                  <a:schemeClr val="bg1"/>
                </a:solidFill>
                <a:latin typeface="Futura-Bold" charset="0"/>
              </a:rPr>
              <a:t>Code</a:t>
            </a:r>
          </a:p>
        </p:txBody>
      </p:sp>
      <p:sp>
        <p:nvSpPr>
          <p:cNvPr id="27" name="Text Box 16"/>
          <p:cNvSpPr txBox="1"/>
          <p:nvPr/>
        </p:nvSpPr>
        <p:spPr>
          <a:xfrm rot="5400000">
            <a:off x="-2481804" y="4474159"/>
            <a:ext cx="218549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Build</a:t>
            </a:r>
          </a:p>
        </p:txBody>
      </p:sp>
      <p:sp>
        <p:nvSpPr>
          <p:cNvPr id="28" name="Text Box 17"/>
          <p:cNvSpPr txBox="1"/>
          <p:nvPr/>
        </p:nvSpPr>
        <p:spPr>
          <a:xfrm>
            <a:off x="1926952" y="7946903"/>
            <a:ext cx="1517566"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Test</a:t>
            </a:r>
          </a:p>
        </p:txBody>
      </p:sp>
      <p:sp>
        <p:nvSpPr>
          <p:cNvPr id="29" name="Text Box 18"/>
          <p:cNvSpPr txBox="1"/>
          <p:nvPr/>
        </p:nvSpPr>
        <p:spPr>
          <a:xfrm rot="18630447">
            <a:off x="7428797" y="3019536"/>
            <a:ext cx="2794727"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Release</a:t>
            </a:r>
          </a:p>
        </p:txBody>
      </p:sp>
      <p:sp>
        <p:nvSpPr>
          <p:cNvPr id="30" name="Text Box 19"/>
          <p:cNvSpPr txBox="1"/>
          <p:nvPr/>
        </p:nvSpPr>
        <p:spPr>
          <a:xfrm>
            <a:off x="12442131" y="135423"/>
            <a:ext cx="2321619" cy="769441"/>
          </a:xfrm>
          <a:prstGeom prst="rect">
            <a:avLst/>
          </a:prstGeom>
          <a:noFill/>
        </p:spPr>
        <p:txBody>
          <a:bodyPr wrap="square" rtlCol="0">
            <a:spAutoFit/>
          </a:bodyPr>
          <a:lstStyle/>
          <a:p>
            <a:r>
              <a:rPr lang="en-US" sz="4400" dirty="0">
                <a:solidFill>
                  <a:schemeClr val="bg1"/>
                </a:solidFill>
                <a:latin typeface="Futura-Bold" charset="0"/>
              </a:rPr>
              <a:t>Deploy</a:t>
            </a:r>
          </a:p>
        </p:txBody>
      </p:sp>
      <p:sp>
        <p:nvSpPr>
          <p:cNvPr id="31" name="Text Box 20"/>
          <p:cNvSpPr txBox="1"/>
          <p:nvPr/>
        </p:nvSpPr>
        <p:spPr>
          <a:xfrm rot="5635030">
            <a:off x="15686146" y="4577271"/>
            <a:ext cx="2802958" cy="830997"/>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sz="4800" dirty="0"/>
              <a:t>Operate</a:t>
            </a:r>
          </a:p>
        </p:txBody>
      </p:sp>
      <p:sp>
        <p:nvSpPr>
          <p:cNvPr id="32" name="Text Box 21"/>
          <p:cNvSpPr txBox="1"/>
          <p:nvPr/>
        </p:nvSpPr>
        <p:spPr>
          <a:xfrm rot="450502">
            <a:off x="11256311" y="7622273"/>
            <a:ext cx="2955048" cy="769441"/>
          </a:xfrm>
          <a:prstGeom prst="rect">
            <a:avLst/>
          </a:prstGeom>
          <a:noFill/>
        </p:spPr>
        <p:txBody>
          <a:bodyPr wrap="square" rtlCol="0">
            <a:spAutoFit/>
          </a:bodyPr>
          <a:lstStyle/>
          <a:p>
            <a:r>
              <a:rPr lang="en-US" sz="4400" dirty="0">
                <a:solidFill>
                  <a:schemeClr val="bg1"/>
                </a:solidFill>
                <a:latin typeface="Futura-Bold" charset="0"/>
              </a:rPr>
              <a:t>Monitor</a:t>
            </a:r>
          </a:p>
        </p:txBody>
      </p:sp>
      <p:pic>
        <p:nvPicPr>
          <p:cNvPr id="2" name="Picture 1" descr="Illustration (39) [Converted]"/>
          <p:cNvPicPr>
            <a:picLocks noChangeAspect="1"/>
          </p:cNvPicPr>
          <p:nvPr/>
        </p:nvPicPr>
        <p:blipFill>
          <a:blip r:embed="rId4"/>
          <a:stretch>
            <a:fillRect/>
          </a:stretch>
        </p:blipFill>
        <p:spPr>
          <a:xfrm>
            <a:off x="1083310" y="2397760"/>
            <a:ext cx="3740785" cy="32416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2"/>
          <a:stretch>
            <a:fillRect/>
          </a:stretch>
        </p:blipFill>
        <p:spPr>
          <a:xfrm>
            <a:off x="0" y="6858000"/>
            <a:ext cx="12192000" cy="6858000"/>
          </a:xfrm>
          <a:prstGeom prst="rect">
            <a:avLst/>
          </a:prstGeom>
        </p:spPr>
      </p:pic>
      <p:sp>
        <p:nvSpPr>
          <p:cNvPr id="2" name="Title 1"/>
          <p:cNvSpPr>
            <a:spLocks noGrp="1"/>
          </p:cNvSpPr>
          <p:nvPr>
            <p:ph type="title"/>
          </p:nvPr>
        </p:nvSpPr>
        <p:spPr>
          <a:xfrm>
            <a:off x="1354455" y="8997315"/>
            <a:ext cx="10162540" cy="2579370"/>
          </a:xfrm>
        </p:spPr>
        <p:txBody>
          <a:bodyPr>
            <a:normAutofit/>
          </a:bodyPr>
          <a:lstStyle/>
          <a:p>
            <a:r>
              <a:rPr lang="en-US">
                <a:latin typeface="Futura-Bold" charset="0"/>
                <a:cs typeface="Futura-Bold" charset="0"/>
              </a:rPr>
              <a:t>Streamlining Software Development: An Introduction to DevOps</a:t>
            </a:r>
          </a:p>
        </p:txBody>
      </p:sp>
      <p:pic>
        <p:nvPicPr>
          <p:cNvPr id="4" name="Picture 3" descr="1609816596307"/>
          <p:cNvPicPr>
            <a:picLocks noChangeAspect="1"/>
          </p:cNvPicPr>
          <p:nvPr/>
        </p:nvPicPr>
        <p:blipFill>
          <a:blip r:embed="rId3"/>
          <a:stretch>
            <a:fillRect/>
          </a:stretch>
        </p:blipFill>
        <p:spPr>
          <a:xfrm>
            <a:off x="10287000" y="6419215"/>
            <a:ext cx="1905000" cy="1905000"/>
          </a:xfrm>
          <a:prstGeom prst="rect">
            <a:avLst/>
          </a:prstGeom>
        </p:spPr>
      </p:pic>
      <p:sp>
        <p:nvSpPr>
          <p:cNvPr id="6" name="Oval 5"/>
          <p:cNvSpPr/>
          <p:nvPr/>
        </p:nvSpPr>
        <p:spPr>
          <a:xfrm>
            <a:off x="10601325" y="12610465"/>
            <a:ext cx="628650" cy="647700"/>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1"/>
          <p:cNvPicPr>
            <a:picLocks noChangeAspect="1"/>
          </p:cNvPicPr>
          <p:nvPr/>
        </p:nvPicPr>
        <p:blipFill>
          <a:blip r:embed="rId4"/>
          <a:stretch>
            <a:fillRect/>
          </a:stretch>
        </p:blipFill>
        <p:spPr>
          <a:xfrm>
            <a:off x="519430" y="548640"/>
            <a:ext cx="4480560" cy="5703570"/>
          </a:xfrm>
          <a:prstGeom prst="rect">
            <a:avLst/>
          </a:prstGeom>
        </p:spPr>
      </p:pic>
      <p:sp>
        <p:nvSpPr>
          <p:cNvPr id="9" name="Title 1"/>
          <p:cNvSpPr>
            <a:spLocks noGrp="1"/>
          </p:cNvSpPr>
          <p:nvPr/>
        </p:nvSpPr>
        <p:spPr>
          <a:xfrm>
            <a:off x="5192395" y="4662170"/>
            <a:ext cx="3971925" cy="193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altLang="en-US">
                <a:latin typeface="Futura-Bold" charset="0"/>
                <a:cs typeface="Futura-Bold" charset="0"/>
              </a:rPr>
              <a:t>Reynaldo III</a:t>
            </a:r>
          </a:p>
          <a:p>
            <a:r>
              <a:rPr lang="en-PH" altLang="en-US" sz="2800">
                <a:latin typeface="Futura-Bold" charset="0"/>
                <a:cs typeface="Futura-Bold" charset="0"/>
              </a:rPr>
              <a:t>Software Engineer</a:t>
            </a:r>
          </a:p>
        </p:txBody>
      </p:sp>
      <p:pic>
        <p:nvPicPr>
          <p:cNvPr id="3" name="Picture 2" descr="hello-dribbble"/>
          <p:cNvPicPr>
            <a:picLocks noChangeAspect="1"/>
          </p:cNvPicPr>
          <p:nvPr/>
        </p:nvPicPr>
        <p:blipFill>
          <a:blip r:embed="rId5"/>
          <a:stretch>
            <a:fillRect/>
          </a:stretch>
        </p:blipFill>
        <p:spPr>
          <a:xfrm>
            <a:off x="0" y="-998220"/>
            <a:ext cx="12192635" cy="90582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16" fill="hold" nodeType="afterEffect">
                                  <p:stCondLst>
                                    <p:cond delay="400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par>
                          <p:cTn id="10" fill="hold">
                            <p:stCondLst>
                              <p:cond delay="4500"/>
                            </p:stCondLst>
                            <p:childTnLst>
                              <p:par>
                                <p:cTn id="11" presetID="23" presetClass="entr" presetSubtype="16" fill="hold" grpId="0" nodeType="afterEffect">
                                  <p:stCondLst>
                                    <p:cond delay="0"/>
                                  </p:stCondLst>
                                  <p:childTnLst>
                                    <p:set>
                                      <p:cBhvr>
                                        <p:cTn id="12" dur="250" fill="hold">
                                          <p:stCondLst>
                                            <p:cond delay="0"/>
                                          </p:stCondLst>
                                        </p:cTn>
                                        <p:tgtEl>
                                          <p:spTgt spid="9"/>
                                        </p:tgtEl>
                                        <p:attrNameLst>
                                          <p:attrName>style.visibility</p:attrName>
                                        </p:attrNameLst>
                                      </p:cBhvr>
                                      <p:to>
                                        <p:strVal val="visible"/>
                                      </p:to>
                                    </p:set>
                                    <p:anim calcmode="lin" valueType="num">
                                      <p:cBhvr>
                                        <p:cTn id="13" dur="250" fill="hold"/>
                                        <p:tgtEl>
                                          <p:spTgt spid="9"/>
                                        </p:tgtEl>
                                        <p:attrNameLst>
                                          <p:attrName>ppt_w</p:attrName>
                                        </p:attrNameLst>
                                      </p:cBhvr>
                                      <p:tavLst>
                                        <p:tav tm="0">
                                          <p:val>
                                            <p:fltVal val="0"/>
                                          </p:val>
                                        </p:tav>
                                        <p:tav tm="100000">
                                          <p:val>
                                            <p:strVal val="#ppt_w"/>
                                          </p:val>
                                        </p:tav>
                                      </p:tavLst>
                                    </p:anim>
                                    <p:anim calcmode="lin" valueType="num">
                                      <p:cBhvr>
                                        <p:cTn id="14" dur="250" fill="hold"/>
                                        <p:tgtEl>
                                          <p:spTgt spid="9"/>
                                        </p:tgtEl>
                                        <p:attrNameLst>
                                          <p:attrName>ppt_h</p:attrName>
                                        </p:attrNameLst>
                                      </p:cBhvr>
                                      <p:tavLst>
                                        <p:tav tm="0">
                                          <p:val>
                                            <p:fltVal val="0"/>
                                          </p:val>
                                        </p:tav>
                                        <p:tav tm="100000">
                                          <p:val>
                                            <p:strVal val="#ppt_h"/>
                                          </p:val>
                                        </p:tav>
                                      </p:tavLst>
                                    </p:anim>
                                  </p:childTnLst>
                                </p:cTn>
                              </p:par>
                            </p:childTnLst>
                          </p:cTn>
                        </p:par>
                        <p:par>
                          <p:cTn id="15" fill="hold">
                            <p:stCondLst>
                              <p:cond delay="5000"/>
                            </p:stCondLst>
                            <p:childTnLst>
                              <p:par>
                                <p:cTn id="16" presetID="23" presetClass="entr" presetSubtype="16" fill="hold" nodeType="afterEffect">
                                  <p:stCondLst>
                                    <p:cond delay="0"/>
                                  </p:stCondLst>
                                  <p:childTnLst>
                                    <p:set>
                                      <p:cBhvr>
                                        <p:cTn id="17" dur="250" fill="hold">
                                          <p:stCondLst>
                                            <p:cond delay="0"/>
                                          </p:stCondLst>
                                        </p:cTn>
                                        <p:tgtEl>
                                          <p:spTgt spid="8"/>
                                        </p:tgtEl>
                                        <p:attrNameLst>
                                          <p:attrName>style.visibility</p:attrName>
                                        </p:attrNameLst>
                                      </p:cBhvr>
                                      <p:to>
                                        <p:strVal val="visible"/>
                                      </p:to>
                                    </p:set>
                                    <p:anim calcmode="lin" valueType="num">
                                      <p:cBhvr>
                                        <p:cTn id="18" dur="250" fill="hold"/>
                                        <p:tgtEl>
                                          <p:spTgt spid="8"/>
                                        </p:tgtEl>
                                        <p:attrNameLst>
                                          <p:attrName>ppt_w</p:attrName>
                                        </p:attrNameLst>
                                      </p:cBhvr>
                                      <p:tavLst>
                                        <p:tav tm="0">
                                          <p:val>
                                            <p:fltVal val="0"/>
                                          </p:val>
                                        </p:tav>
                                        <p:tav tm="100000">
                                          <p:val>
                                            <p:strVal val="#ppt_w"/>
                                          </p:val>
                                        </p:tav>
                                      </p:tavLst>
                                    </p:anim>
                                    <p:anim calcmode="lin" valueType="num">
                                      <p:cBhvr>
                                        <p:cTn id="19" dur="2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2333"/>
          <p:cNvPicPr>
            <a:picLocks noChangeAspect="1"/>
          </p:cNvPicPr>
          <p:nvPr/>
        </p:nvPicPr>
        <p:blipFill>
          <a:blip r:embed="rId3"/>
          <a:stretch>
            <a:fillRect/>
          </a:stretch>
        </p:blipFill>
        <p:spPr>
          <a:xfrm>
            <a:off x="1136650" y="952500"/>
            <a:ext cx="9918700" cy="4953000"/>
          </a:xfrm>
          <a:prstGeom prst="rect">
            <a:avLst/>
          </a:prstGeom>
        </p:spPr>
      </p:pic>
      <p:sp>
        <p:nvSpPr>
          <p:cNvPr id="9" name="Text Box 8"/>
          <p:cNvSpPr txBox="1"/>
          <p:nvPr/>
        </p:nvSpPr>
        <p:spPr>
          <a:xfrm rot="2887320">
            <a:off x="4902629" y="2360086"/>
            <a:ext cx="1141126"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Plan</a:t>
            </a:r>
          </a:p>
        </p:txBody>
      </p:sp>
      <p:sp>
        <p:nvSpPr>
          <p:cNvPr id="10" name="Text Box 9"/>
          <p:cNvSpPr txBox="1"/>
          <p:nvPr/>
        </p:nvSpPr>
        <p:spPr>
          <a:xfrm>
            <a:off x="2919730" y="1285240"/>
            <a:ext cx="1448382"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Code</a:t>
            </a:r>
          </a:p>
        </p:txBody>
      </p:sp>
      <p:sp>
        <p:nvSpPr>
          <p:cNvPr id="11" name="Text Box 10"/>
          <p:cNvSpPr txBox="1"/>
          <p:nvPr/>
        </p:nvSpPr>
        <p:spPr>
          <a:xfrm rot="5400000">
            <a:off x="1071879" y="3320447"/>
            <a:ext cx="1308737"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Build</a:t>
            </a:r>
          </a:p>
        </p:txBody>
      </p:sp>
      <p:sp>
        <p:nvSpPr>
          <p:cNvPr id="12" name="Text Box 11"/>
          <p:cNvSpPr txBox="1"/>
          <p:nvPr/>
        </p:nvSpPr>
        <p:spPr>
          <a:xfrm>
            <a:off x="3093085" y="4937125"/>
            <a:ext cx="1053465" cy="58356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Test</a:t>
            </a:r>
          </a:p>
        </p:txBody>
      </p:sp>
      <p:sp>
        <p:nvSpPr>
          <p:cNvPr id="13" name="Text Box 12"/>
          <p:cNvSpPr txBox="1"/>
          <p:nvPr/>
        </p:nvSpPr>
        <p:spPr>
          <a:xfrm rot="18759555">
            <a:off x="5593463" y="2687073"/>
            <a:ext cx="1818763" cy="584775"/>
          </a:xfrm>
          <a:prstGeom prst="rect">
            <a:avLst/>
          </a:prstGeom>
          <a:noFill/>
        </p:spPr>
        <p:txBody>
          <a:bodyPr wrap="square" rtlCol="0">
            <a:spAutoFit/>
          </a:bodyPr>
          <a:lstStyle/>
          <a:p>
            <a:r>
              <a:rPr lang="en-US" sz="3200" dirty="0">
                <a:solidFill>
                  <a:schemeClr val="bg1"/>
                </a:solidFill>
                <a:latin typeface="Futura-Bold" charset="0"/>
              </a:rPr>
              <a:t>Release</a:t>
            </a:r>
          </a:p>
        </p:txBody>
      </p:sp>
      <p:sp>
        <p:nvSpPr>
          <p:cNvPr id="15" name="Text Box 14"/>
          <p:cNvSpPr txBox="1"/>
          <p:nvPr/>
        </p:nvSpPr>
        <p:spPr>
          <a:xfrm>
            <a:off x="7827747" y="1265525"/>
            <a:ext cx="189795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Deploy</a:t>
            </a:r>
          </a:p>
        </p:txBody>
      </p:sp>
      <p:sp>
        <p:nvSpPr>
          <p:cNvPr id="16" name="Text Box 15"/>
          <p:cNvSpPr txBox="1"/>
          <p:nvPr/>
        </p:nvSpPr>
        <p:spPr>
          <a:xfrm rot="5759219">
            <a:off x="9502120" y="3369325"/>
            <a:ext cx="196822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Operate</a:t>
            </a:r>
          </a:p>
        </p:txBody>
      </p:sp>
      <p:sp>
        <p:nvSpPr>
          <p:cNvPr id="17" name="Text Box 16"/>
          <p:cNvSpPr txBox="1"/>
          <p:nvPr/>
        </p:nvSpPr>
        <p:spPr>
          <a:xfrm rot="960000">
            <a:off x="7398016" y="5002400"/>
            <a:ext cx="2062349"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Monitor</a:t>
            </a:r>
          </a:p>
        </p:txBody>
      </p:sp>
      <p:sp>
        <p:nvSpPr>
          <p:cNvPr id="2" name="TextBox 1">
            <a:extLst>
              <a:ext uri="{FF2B5EF4-FFF2-40B4-BE49-F238E27FC236}">
                <a16:creationId xmlns:a16="http://schemas.microsoft.com/office/drawing/2014/main" id="{2CAECC98-7B5F-E2A8-7DAF-7B2B2CD45AEA}"/>
              </a:ext>
            </a:extLst>
          </p:cNvPr>
          <p:cNvSpPr txBox="1"/>
          <p:nvPr/>
        </p:nvSpPr>
        <p:spPr>
          <a:xfrm>
            <a:off x="3047443" y="2767280"/>
            <a:ext cx="1192955" cy="1323439"/>
          </a:xfrm>
          <a:prstGeom prst="rect">
            <a:avLst/>
          </a:prstGeom>
          <a:noFill/>
        </p:spPr>
        <p:txBody>
          <a:bodyPr wrap="none" rtlCol="0">
            <a:spAutoFit/>
          </a:bodyPr>
          <a:lstStyle/>
          <a:p>
            <a:r>
              <a:rPr lang="en-US" sz="8000" dirty="0">
                <a:latin typeface="Futura-Bold" pitchFamily="2" charset="0"/>
              </a:rPr>
              <a:t>CI</a:t>
            </a:r>
          </a:p>
        </p:txBody>
      </p:sp>
      <p:sp>
        <p:nvSpPr>
          <p:cNvPr id="3" name="TextBox 2">
            <a:extLst>
              <a:ext uri="{FF2B5EF4-FFF2-40B4-BE49-F238E27FC236}">
                <a16:creationId xmlns:a16="http://schemas.microsoft.com/office/drawing/2014/main" id="{44B308B6-CE1F-17EA-AB81-3D821FA98E83}"/>
              </a:ext>
            </a:extLst>
          </p:cNvPr>
          <p:cNvSpPr txBox="1"/>
          <p:nvPr/>
        </p:nvSpPr>
        <p:spPr>
          <a:xfrm>
            <a:off x="7824099" y="2767279"/>
            <a:ext cx="1632178" cy="1323439"/>
          </a:xfrm>
          <a:prstGeom prst="rect">
            <a:avLst/>
          </a:prstGeom>
          <a:noFill/>
        </p:spPr>
        <p:txBody>
          <a:bodyPr wrap="none" rtlCol="0">
            <a:spAutoFit/>
          </a:bodyPr>
          <a:lstStyle/>
          <a:p>
            <a:r>
              <a:rPr lang="en-US" sz="8000" dirty="0">
                <a:latin typeface="Futura-Bold" pitchFamily="2" charset="0"/>
              </a:rPr>
              <a:t>CD</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12333"/>
          <p:cNvPicPr>
            <a:picLocks noChangeAspect="1"/>
          </p:cNvPicPr>
          <p:nvPr/>
        </p:nvPicPr>
        <p:blipFill>
          <a:blip r:embed="rId3"/>
          <a:stretch>
            <a:fillRect/>
          </a:stretch>
        </p:blipFill>
        <p:spPr>
          <a:xfrm>
            <a:off x="1136650" y="952500"/>
            <a:ext cx="9918700" cy="4953000"/>
          </a:xfrm>
          <a:prstGeom prst="rect">
            <a:avLst/>
          </a:prstGeom>
        </p:spPr>
      </p:pic>
      <p:sp>
        <p:nvSpPr>
          <p:cNvPr id="9" name="Text Box 8"/>
          <p:cNvSpPr txBox="1"/>
          <p:nvPr/>
        </p:nvSpPr>
        <p:spPr>
          <a:xfrm rot="2887320">
            <a:off x="4902629" y="2360086"/>
            <a:ext cx="1141126"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Plan</a:t>
            </a:r>
          </a:p>
        </p:txBody>
      </p:sp>
      <p:sp>
        <p:nvSpPr>
          <p:cNvPr id="10" name="Text Box 9"/>
          <p:cNvSpPr txBox="1"/>
          <p:nvPr/>
        </p:nvSpPr>
        <p:spPr>
          <a:xfrm>
            <a:off x="2919730" y="1285240"/>
            <a:ext cx="1448382"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Code</a:t>
            </a:r>
          </a:p>
        </p:txBody>
      </p:sp>
      <p:sp>
        <p:nvSpPr>
          <p:cNvPr id="11" name="Text Box 10"/>
          <p:cNvSpPr txBox="1"/>
          <p:nvPr/>
        </p:nvSpPr>
        <p:spPr>
          <a:xfrm rot="5400000">
            <a:off x="1071879" y="3320447"/>
            <a:ext cx="1308737"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Build</a:t>
            </a:r>
          </a:p>
        </p:txBody>
      </p:sp>
      <p:sp>
        <p:nvSpPr>
          <p:cNvPr id="12" name="Text Box 11"/>
          <p:cNvSpPr txBox="1"/>
          <p:nvPr/>
        </p:nvSpPr>
        <p:spPr>
          <a:xfrm>
            <a:off x="3093085" y="4937125"/>
            <a:ext cx="1053465" cy="58356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Test</a:t>
            </a:r>
          </a:p>
        </p:txBody>
      </p:sp>
      <p:sp>
        <p:nvSpPr>
          <p:cNvPr id="13" name="Text Box 12"/>
          <p:cNvSpPr txBox="1"/>
          <p:nvPr/>
        </p:nvSpPr>
        <p:spPr>
          <a:xfrm rot="18759555">
            <a:off x="5593463" y="2687073"/>
            <a:ext cx="1818763" cy="584775"/>
          </a:xfrm>
          <a:prstGeom prst="rect">
            <a:avLst/>
          </a:prstGeom>
          <a:noFill/>
        </p:spPr>
        <p:txBody>
          <a:bodyPr wrap="square" rtlCol="0">
            <a:spAutoFit/>
          </a:bodyPr>
          <a:lstStyle/>
          <a:p>
            <a:r>
              <a:rPr lang="en-US" sz="3200" dirty="0">
                <a:solidFill>
                  <a:schemeClr val="bg1"/>
                </a:solidFill>
                <a:latin typeface="Futura-Bold" charset="0"/>
              </a:rPr>
              <a:t>Release</a:t>
            </a:r>
          </a:p>
        </p:txBody>
      </p:sp>
      <p:sp>
        <p:nvSpPr>
          <p:cNvPr id="15" name="Text Box 14"/>
          <p:cNvSpPr txBox="1"/>
          <p:nvPr/>
        </p:nvSpPr>
        <p:spPr>
          <a:xfrm>
            <a:off x="7827747" y="1265525"/>
            <a:ext cx="189795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Deploy</a:t>
            </a:r>
          </a:p>
        </p:txBody>
      </p:sp>
      <p:sp>
        <p:nvSpPr>
          <p:cNvPr id="16" name="Text Box 15"/>
          <p:cNvSpPr txBox="1"/>
          <p:nvPr/>
        </p:nvSpPr>
        <p:spPr>
          <a:xfrm rot="5759219">
            <a:off x="9502120" y="3369325"/>
            <a:ext cx="1968220"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Operate</a:t>
            </a:r>
          </a:p>
        </p:txBody>
      </p:sp>
      <p:sp>
        <p:nvSpPr>
          <p:cNvPr id="17" name="Text Box 16"/>
          <p:cNvSpPr txBox="1"/>
          <p:nvPr/>
        </p:nvSpPr>
        <p:spPr>
          <a:xfrm rot="960000">
            <a:off x="7398016" y="5002400"/>
            <a:ext cx="2062349" cy="584775"/>
          </a:xfrm>
          <a:prstGeom prst="rect">
            <a:avLst/>
          </a:prstGeom>
          <a:noFill/>
        </p:spPr>
        <p:txBody>
          <a:bodyPr wrap="square" rtlCol="0">
            <a:spAutoFit/>
          </a:bodyPr>
          <a:lstStyle>
            <a:defPPr>
              <a:defRPr lang="en-US"/>
            </a:defPPr>
            <a:lvl1pPr>
              <a:defRPr sz="3200">
                <a:solidFill>
                  <a:schemeClr val="bg1"/>
                </a:solidFill>
                <a:latin typeface="Futura-Bold" charset="0"/>
              </a:defRPr>
            </a:lvl1pPr>
          </a:lstStyle>
          <a:p>
            <a:r>
              <a:rPr lang="en-US" dirty="0"/>
              <a:t>Monitor</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9346" b="91589" l="9091" r="90909">
                        <a14:foregroundMark x1="40152" y1="17757" x2="40152" y2="17757"/>
                        <a14:foregroundMark x1="10606" y1="88785" x2="10606" y2="88785"/>
                        <a14:foregroundMark x1="9848" y1="90654" x2="9848" y2="91589"/>
                        <a14:foregroundMark x1="4545" y1="92523" x2="90909" y2="88785"/>
                        <a14:foregroundMark x1="90909" y1="88785" x2="90909" y2="88785"/>
                      </a14:backgroundRemoval>
                    </a14:imgEffect>
                  </a14:imgLayer>
                </a14:imgProps>
              </a:ext>
            </a:extLst>
          </a:blip>
          <a:stretch>
            <a:fillRect/>
          </a:stretch>
        </p:blipFill>
        <p:spPr>
          <a:xfrm>
            <a:off x="279482" y="657162"/>
            <a:ext cx="1257475" cy="1019317"/>
          </a:xfrm>
          <a:prstGeom prst="rect">
            <a:avLst/>
          </a:prstGeom>
        </p:spPr>
      </p:pic>
      <p:pic>
        <p:nvPicPr>
          <p:cNvPr id="14" name="Picture 13"/>
          <p:cNvPicPr>
            <a:picLocks noChangeAspect="1"/>
          </p:cNvPicPr>
          <p:nvPr/>
        </p:nvPicPr>
        <p:blipFill>
          <a:blip r:embed="rId6"/>
          <a:stretch>
            <a:fillRect/>
          </a:stretch>
        </p:blipFill>
        <p:spPr>
          <a:xfrm>
            <a:off x="2531031" y="252314"/>
            <a:ext cx="1124107" cy="657317"/>
          </a:xfrm>
          <a:prstGeom prst="rect">
            <a:avLst/>
          </a:prstGeom>
        </p:spPr>
      </p:pic>
      <p:pic>
        <p:nvPicPr>
          <p:cNvPr id="19" name="Picture 18"/>
          <p:cNvPicPr>
            <a:picLocks noChangeAspect="1"/>
          </p:cNvPicPr>
          <p:nvPr/>
        </p:nvPicPr>
        <p:blipFill>
          <a:blip r:embed="rId7"/>
          <a:stretch>
            <a:fillRect/>
          </a:stretch>
        </p:blipFill>
        <p:spPr>
          <a:xfrm>
            <a:off x="5212838" y="928900"/>
            <a:ext cx="1524213" cy="523948"/>
          </a:xfrm>
          <a:prstGeom prst="rect">
            <a:avLst/>
          </a:prstGeom>
        </p:spPr>
      </p:pic>
      <p:pic>
        <p:nvPicPr>
          <p:cNvPr id="21" name="Picture 20"/>
          <p:cNvPicPr>
            <a:picLocks noChangeAspect="1"/>
          </p:cNvPicPr>
          <p:nvPr/>
        </p:nvPicPr>
        <p:blipFill>
          <a:blip r:embed="rId8"/>
          <a:stretch>
            <a:fillRect/>
          </a:stretch>
        </p:blipFill>
        <p:spPr>
          <a:xfrm>
            <a:off x="7581777" y="342815"/>
            <a:ext cx="1752845" cy="609685"/>
          </a:xfrm>
          <a:prstGeom prst="rect">
            <a:avLst/>
          </a:prstGeom>
        </p:spPr>
      </p:pic>
      <p:pic>
        <p:nvPicPr>
          <p:cNvPr id="23" name="Picture 22"/>
          <p:cNvPicPr>
            <a:picLocks noChangeAspect="1"/>
          </p:cNvPicPr>
          <p:nvPr/>
        </p:nvPicPr>
        <p:blipFill>
          <a:blip r:embed="rId9"/>
          <a:stretch>
            <a:fillRect/>
          </a:stretch>
        </p:blipFill>
        <p:spPr>
          <a:xfrm>
            <a:off x="11113117" y="3168638"/>
            <a:ext cx="1000265" cy="847843"/>
          </a:xfrm>
          <a:prstGeom prst="rect">
            <a:avLst/>
          </a:prstGeom>
        </p:spPr>
      </p:pic>
      <p:pic>
        <p:nvPicPr>
          <p:cNvPr id="25" name="Picture 24"/>
          <p:cNvPicPr>
            <a:picLocks noChangeAspect="1"/>
          </p:cNvPicPr>
          <p:nvPr/>
        </p:nvPicPr>
        <p:blipFill>
          <a:blip r:embed="rId10"/>
          <a:stretch>
            <a:fillRect/>
          </a:stretch>
        </p:blipFill>
        <p:spPr>
          <a:xfrm>
            <a:off x="10177357" y="5535590"/>
            <a:ext cx="1514686" cy="533474"/>
          </a:xfrm>
          <a:prstGeom prst="rect">
            <a:avLst/>
          </a:prstGeom>
        </p:spPr>
      </p:pic>
      <p:pic>
        <p:nvPicPr>
          <p:cNvPr id="27" name="Picture 26"/>
          <p:cNvPicPr>
            <a:picLocks noChangeAspect="1"/>
          </p:cNvPicPr>
          <p:nvPr/>
        </p:nvPicPr>
        <p:blipFill>
          <a:blip r:embed="rId11"/>
          <a:stretch>
            <a:fillRect/>
          </a:stretch>
        </p:blipFill>
        <p:spPr>
          <a:xfrm>
            <a:off x="7529909" y="6069064"/>
            <a:ext cx="2191056" cy="466790"/>
          </a:xfrm>
          <a:prstGeom prst="rect">
            <a:avLst/>
          </a:prstGeom>
        </p:spPr>
      </p:pic>
      <p:pic>
        <p:nvPicPr>
          <p:cNvPr id="29" name="Picture 28"/>
          <p:cNvPicPr>
            <a:picLocks noChangeAspect="1"/>
          </p:cNvPicPr>
          <p:nvPr/>
        </p:nvPicPr>
        <p:blipFill>
          <a:blip r:embed="rId12"/>
          <a:stretch>
            <a:fillRect/>
          </a:stretch>
        </p:blipFill>
        <p:spPr>
          <a:xfrm>
            <a:off x="5282567" y="5425229"/>
            <a:ext cx="1790950" cy="562053"/>
          </a:xfrm>
          <a:prstGeom prst="rect">
            <a:avLst/>
          </a:prstGeom>
        </p:spPr>
      </p:pic>
      <p:pic>
        <p:nvPicPr>
          <p:cNvPr id="31" name="Picture 30"/>
          <p:cNvPicPr>
            <a:picLocks noChangeAspect="1"/>
          </p:cNvPicPr>
          <p:nvPr/>
        </p:nvPicPr>
        <p:blipFill>
          <a:blip r:embed="rId13"/>
          <a:stretch>
            <a:fillRect/>
          </a:stretch>
        </p:blipFill>
        <p:spPr>
          <a:xfrm>
            <a:off x="10551064" y="580972"/>
            <a:ext cx="1124107" cy="1076475"/>
          </a:xfrm>
          <a:prstGeom prst="rect">
            <a:avLst/>
          </a:prstGeom>
        </p:spPr>
      </p:pic>
      <p:pic>
        <p:nvPicPr>
          <p:cNvPr id="33" name="Picture 32"/>
          <p:cNvPicPr>
            <a:picLocks noChangeAspect="1"/>
          </p:cNvPicPr>
          <p:nvPr/>
        </p:nvPicPr>
        <p:blipFill>
          <a:blip r:embed="rId14"/>
          <a:stretch>
            <a:fillRect/>
          </a:stretch>
        </p:blipFill>
        <p:spPr>
          <a:xfrm>
            <a:off x="2355697" y="5948369"/>
            <a:ext cx="2181529" cy="495369"/>
          </a:xfrm>
          <a:prstGeom prst="rect">
            <a:avLst/>
          </a:prstGeom>
        </p:spPr>
      </p:pic>
      <p:pic>
        <p:nvPicPr>
          <p:cNvPr id="35" name="Picture 34"/>
          <p:cNvPicPr>
            <a:picLocks noChangeAspect="1"/>
          </p:cNvPicPr>
          <p:nvPr/>
        </p:nvPicPr>
        <p:blipFill>
          <a:blip r:embed="rId15"/>
          <a:stretch>
            <a:fillRect/>
          </a:stretch>
        </p:blipFill>
        <p:spPr>
          <a:xfrm>
            <a:off x="153231" y="5242056"/>
            <a:ext cx="1733792" cy="466790"/>
          </a:xfrm>
          <a:prstGeom prst="rect">
            <a:avLst/>
          </a:prstGeom>
        </p:spPr>
      </p:pic>
      <p:sp>
        <p:nvSpPr>
          <p:cNvPr id="2" name="TextBox 1">
            <a:extLst>
              <a:ext uri="{FF2B5EF4-FFF2-40B4-BE49-F238E27FC236}">
                <a16:creationId xmlns:a16="http://schemas.microsoft.com/office/drawing/2014/main" id="{684E7364-521A-7E4A-A53E-E9278A3ACAE8}"/>
              </a:ext>
            </a:extLst>
          </p:cNvPr>
          <p:cNvSpPr txBox="1"/>
          <p:nvPr/>
        </p:nvSpPr>
        <p:spPr>
          <a:xfrm>
            <a:off x="3047443" y="2767280"/>
            <a:ext cx="1192955" cy="1323439"/>
          </a:xfrm>
          <a:prstGeom prst="rect">
            <a:avLst/>
          </a:prstGeom>
          <a:noFill/>
        </p:spPr>
        <p:txBody>
          <a:bodyPr wrap="none" rtlCol="0">
            <a:spAutoFit/>
          </a:bodyPr>
          <a:lstStyle/>
          <a:p>
            <a:r>
              <a:rPr lang="en-US" sz="8000" dirty="0">
                <a:latin typeface="Futura-Bold" pitchFamily="2" charset="0"/>
              </a:rPr>
              <a:t>CI</a:t>
            </a:r>
          </a:p>
        </p:txBody>
      </p:sp>
      <p:sp>
        <p:nvSpPr>
          <p:cNvPr id="3" name="TextBox 2">
            <a:extLst>
              <a:ext uri="{FF2B5EF4-FFF2-40B4-BE49-F238E27FC236}">
                <a16:creationId xmlns:a16="http://schemas.microsoft.com/office/drawing/2014/main" id="{76053DAD-FDA8-C9DE-DDB4-CAF0E9B146E3}"/>
              </a:ext>
            </a:extLst>
          </p:cNvPr>
          <p:cNvSpPr txBox="1"/>
          <p:nvPr/>
        </p:nvSpPr>
        <p:spPr>
          <a:xfrm>
            <a:off x="7824099" y="2767279"/>
            <a:ext cx="1632178" cy="1323439"/>
          </a:xfrm>
          <a:prstGeom prst="rect">
            <a:avLst/>
          </a:prstGeom>
          <a:noFill/>
        </p:spPr>
        <p:txBody>
          <a:bodyPr wrap="none" rtlCol="0">
            <a:spAutoFit/>
          </a:bodyPr>
          <a:lstStyle/>
          <a:p>
            <a:r>
              <a:rPr lang="en-US" sz="8000" dirty="0">
                <a:latin typeface="Futura-Bold" pitchFamily="2" charset="0"/>
              </a:rPr>
              <a:t>CD</a:t>
            </a:r>
          </a:p>
        </p:txBody>
      </p:sp>
    </p:spTree>
    <p:extLst>
      <p:ext uri="{BB962C8B-B14F-4D97-AF65-F5344CB8AC3E}">
        <p14:creationId xmlns:p14="http://schemas.microsoft.com/office/powerpoint/2010/main" val="815360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250" fill="hold"/>
                                        <p:tgtEl>
                                          <p:spTgt spid="27"/>
                                        </p:tgtEl>
                                        <p:attrNameLst>
                                          <p:attrName>ppt_w</p:attrName>
                                        </p:attrNameLst>
                                      </p:cBhvr>
                                      <p:tavLst>
                                        <p:tav tm="0">
                                          <p:val>
                                            <p:fltVal val="0"/>
                                          </p:val>
                                        </p:tav>
                                        <p:tav tm="100000">
                                          <p:val>
                                            <p:strVal val="#ppt_w"/>
                                          </p:val>
                                        </p:tav>
                                      </p:tavLst>
                                    </p:anim>
                                    <p:anim calcmode="lin" valueType="num">
                                      <p:cBhvr>
                                        <p:cTn id="14" dur="250" fill="hold"/>
                                        <p:tgtEl>
                                          <p:spTgt spid="27"/>
                                        </p:tgtEl>
                                        <p:attrNameLst>
                                          <p:attrName>ppt_h</p:attrName>
                                        </p:attrNameLst>
                                      </p:cBhvr>
                                      <p:tavLst>
                                        <p:tav tm="0">
                                          <p:val>
                                            <p:fltVal val="0"/>
                                          </p:val>
                                        </p:tav>
                                        <p:tav tm="100000">
                                          <p:val>
                                            <p:strVal val="#ppt_h"/>
                                          </p:val>
                                        </p:tav>
                                      </p:tavLst>
                                    </p:anim>
                                    <p:animEffect transition="in" filter="fade">
                                      <p:cBhvr>
                                        <p:cTn id="15" dur="250"/>
                                        <p:tgtEl>
                                          <p:spTgt spid="27"/>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250" fill="hold"/>
                                        <p:tgtEl>
                                          <p:spTgt spid="14"/>
                                        </p:tgtEl>
                                        <p:attrNameLst>
                                          <p:attrName>ppt_w</p:attrName>
                                        </p:attrNameLst>
                                      </p:cBhvr>
                                      <p:tavLst>
                                        <p:tav tm="0">
                                          <p:val>
                                            <p:fltVal val="0"/>
                                          </p:val>
                                        </p:tav>
                                        <p:tav tm="100000">
                                          <p:val>
                                            <p:strVal val="#ppt_w"/>
                                          </p:val>
                                        </p:tav>
                                      </p:tavLst>
                                    </p:anim>
                                    <p:anim calcmode="lin" valueType="num">
                                      <p:cBhvr>
                                        <p:cTn id="20" dur="250" fill="hold"/>
                                        <p:tgtEl>
                                          <p:spTgt spid="14"/>
                                        </p:tgtEl>
                                        <p:attrNameLst>
                                          <p:attrName>ppt_h</p:attrName>
                                        </p:attrNameLst>
                                      </p:cBhvr>
                                      <p:tavLst>
                                        <p:tav tm="0">
                                          <p:val>
                                            <p:fltVal val="0"/>
                                          </p:val>
                                        </p:tav>
                                        <p:tav tm="100000">
                                          <p:val>
                                            <p:strVal val="#ppt_h"/>
                                          </p:val>
                                        </p:tav>
                                      </p:tavLst>
                                    </p:anim>
                                    <p:animEffect transition="in" filter="fade">
                                      <p:cBhvr>
                                        <p:cTn id="21" dur="250"/>
                                        <p:tgtEl>
                                          <p:spTgt spid="14"/>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250" fill="hold"/>
                                        <p:tgtEl>
                                          <p:spTgt spid="29"/>
                                        </p:tgtEl>
                                        <p:attrNameLst>
                                          <p:attrName>ppt_w</p:attrName>
                                        </p:attrNameLst>
                                      </p:cBhvr>
                                      <p:tavLst>
                                        <p:tav tm="0">
                                          <p:val>
                                            <p:fltVal val="0"/>
                                          </p:val>
                                        </p:tav>
                                        <p:tav tm="100000">
                                          <p:val>
                                            <p:strVal val="#ppt_w"/>
                                          </p:val>
                                        </p:tav>
                                      </p:tavLst>
                                    </p:anim>
                                    <p:anim calcmode="lin" valueType="num">
                                      <p:cBhvr>
                                        <p:cTn id="26" dur="250" fill="hold"/>
                                        <p:tgtEl>
                                          <p:spTgt spid="29"/>
                                        </p:tgtEl>
                                        <p:attrNameLst>
                                          <p:attrName>ppt_h</p:attrName>
                                        </p:attrNameLst>
                                      </p:cBhvr>
                                      <p:tavLst>
                                        <p:tav tm="0">
                                          <p:val>
                                            <p:fltVal val="0"/>
                                          </p:val>
                                        </p:tav>
                                        <p:tav tm="100000">
                                          <p:val>
                                            <p:strVal val="#ppt_h"/>
                                          </p:val>
                                        </p:tav>
                                      </p:tavLst>
                                    </p:anim>
                                    <p:animEffect transition="in" filter="fade">
                                      <p:cBhvr>
                                        <p:cTn id="27" dur="250"/>
                                        <p:tgtEl>
                                          <p:spTgt spid="29"/>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250" fill="hold"/>
                                        <p:tgtEl>
                                          <p:spTgt spid="33"/>
                                        </p:tgtEl>
                                        <p:attrNameLst>
                                          <p:attrName>ppt_w</p:attrName>
                                        </p:attrNameLst>
                                      </p:cBhvr>
                                      <p:tavLst>
                                        <p:tav tm="0">
                                          <p:val>
                                            <p:fltVal val="0"/>
                                          </p:val>
                                        </p:tav>
                                        <p:tav tm="100000">
                                          <p:val>
                                            <p:strVal val="#ppt_w"/>
                                          </p:val>
                                        </p:tav>
                                      </p:tavLst>
                                    </p:anim>
                                    <p:anim calcmode="lin" valueType="num">
                                      <p:cBhvr>
                                        <p:cTn id="32" dur="250" fill="hold"/>
                                        <p:tgtEl>
                                          <p:spTgt spid="33"/>
                                        </p:tgtEl>
                                        <p:attrNameLst>
                                          <p:attrName>ppt_h</p:attrName>
                                        </p:attrNameLst>
                                      </p:cBhvr>
                                      <p:tavLst>
                                        <p:tav tm="0">
                                          <p:val>
                                            <p:fltVal val="0"/>
                                          </p:val>
                                        </p:tav>
                                        <p:tav tm="100000">
                                          <p:val>
                                            <p:strVal val="#ppt_h"/>
                                          </p:val>
                                        </p:tav>
                                      </p:tavLst>
                                    </p:anim>
                                    <p:animEffect transition="in" filter="fade">
                                      <p:cBhvr>
                                        <p:cTn id="33" dur="250"/>
                                        <p:tgtEl>
                                          <p:spTgt spid="33"/>
                                        </p:tgtEl>
                                      </p:cBhvr>
                                    </p:animEffect>
                                  </p:childTnLst>
                                </p:cTn>
                              </p:par>
                            </p:childTnLst>
                          </p:cTn>
                        </p:par>
                        <p:par>
                          <p:cTn id="34" fill="hold">
                            <p:stCondLst>
                              <p:cond delay="1250"/>
                            </p:stCondLst>
                            <p:childTnLst>
                              <p:par>
                                <p:cTn id="35" presetID="53" presetClass="entr" presetSubtype="16"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250" fill="hold"/>
                                        <p:tgtEl>
                                          <p:spTgt spid="21"/>
                                        </p:tgtEl>
                                        <p:attrNameLst>
                                          <p:attrName>ppt_w</p:attrName>
                                        </p:attrNameLst>
                                      </p:cBhvr>
                                      <p:tavLst>
                                        <p:tav tm="0">
                                          <p:val>
                                            <p:fltVal val="0"/>
                                          </p:val>
                                        </p:tav>
                                        <p:tav tm="100000">
                                          <p:val>
                                            <p:strVal val="#ppt_w"/>
                                          </p:val>
                                        </p:tav>
                                      </p:tavLst>
                                    </p:anim>
                                    <p:anim calcmode="lin" valueType="num">
                                      <p:cBhvr>
                                        <p:cTn id="38" dur="250" fill="hold"/>
                                        <p:tgtEl>
                                          <p:spTgt spid="21"/>
                                        </p:tgtEl>
                                        <p:attrNameLst>
                                          <p:attrName>ppt_h</p:attrName>
                                        </p:attrNameLst>
                                      </p:cBhvr>
                                      <p:tavLst>
                                        <p:tav tm="0">
                                          <p:val>
                                            <p:fltVal val="0"/>
                                          </p:val>
                                        </p:tav>
                                        <p:tav tm="100000">
                                          <p:val>
                                            <p:strVal val="#ppt_h"/>
                                          </p:val>
                                        </p:tav>
                                      </p:tavLst>
                                    </p:anim>
                                    <p:animEffect transition="in" filter="fade">
                                      <p:cBhvr>
                                        <p:cTn id="39" dur="250"/>
                                        <p:tgtEl>
                                          <p:spTgt spid="21"/>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250" fill="hold"/>
                                        <p:tgtEl>
                                          <p:spTgt spid="25"/>
                                        </p:tgtEl>
                                        <p:attrNameLst>
                                          <p:attrName>ppt_w</p:attrName>
                                        </p:attrNameLst>
                                      </p:cBhvr>
                                      <p:tavLst>
                                        <p:tav tm="0">
                                          <p:val>
                                            <p:fltVal val="0"/>
                                          </p:val>
                                        </p:tav>
                                        <p:tav tm="100000">
                                          <p:val>
                                            <p:strVal val="#ppt_w"/>
                                          </p:val>
                                        </p:tav>
                                      </p:tavLst>
                                    </p:anim>
                                    <p:anim calcmode="lin" valueType="num">
                                      <p:cBhvr>
                                        <p:cTn id="44" dur="250" fill="hold"/>
                                        <p:tgtEl>
                                          <p:spTgt spid="25"/>
                                        </p:tgtEl>
                                        <p:attrNameLst>
                                          <p:attrName>ppt_h</p:attrName>
                                        </p:attrNameLst>
                                      </p:cBhvr>
                                      <p:tavLst>
                                        <p:tav tm="0">
                                          <p:val>
                                            <p:fltVal val="0"/>
                                          </p:val>
                                        </p:tav>
                                        <p:tav tm="100000">
                                          <p:val>
                                            <p:strVal val="#ppt_h"/>
                                          </p:val>
                                        </p:tav>
                                      </p:tavLst>
                                    </p:anim>
                                    <p:animEffect transition="in" filter="fade">
                                      <p:cBhvr>
                                        <p:cTn id="45" dur="250"/>
                                        <p:tgtEl>
                                          <p:spTgt spid="25"/>
                                        </p:tgtEl>
                                      </p:cBhvr>
                                    </p:animEffect>
                                  </p:childTnLst>
                                </p:cTn>
                              </p:par>
                            </p:childTnLst>
                          </p:cTn>
                        </p:par>
                        <p:par>
                          <p:cTn id="46" fill="hold">
                            <p:stCondLst>
                              <p:cond delay="1750"/>
                            </p:stCondLst>
                            <p:childTnLst>
                              <p:par>
                                <p:cTn id="47" presetID="53" presetClass="entr" presetSubtype="16"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250" fill="hold"/>
                                        <p:tgtEl>
                                          <p:spTgt spid="31"/>
                                        </p:tgtEl>
                                        <p:attrNameLst>
                                          <p:attrName>ppt_w</p:attrName>
                                        </p:attrNameLst>
                                      </p:cBhvr>
                                      <p:tavLst>
                                        <p:tav tm="0">
                                          <p:val>
                                            <p:fltVal val="0"/>
                                          </p:val>
                                        </p:tav>
                                        <p:tav tm="100000">
                                          <p:val>
                                            <p:strVal val="#ppt_w"/>
                                          </p:val>
                                        </p:tav>
                                      </p:tavLst>
                                    </p:anim>
                                    <p:anim calcmode="lin" valueType="num">
                                      <p:cBhvr>
                                        <p:cTn id="50" dur="250" fill="hold"/>
                                        <p:tgtEl>
                                          <p:spTgt spid="31"/>
                                        </p:tgtEl>
                                        <p:attrNameLst>
                                          <p:attrName>ppt_h</p:attrName>
                                        </p:attrNameLst>
                                      </p:cBhvr>
                                      <p:tavLst>
                                        <p:tav tm="0">
                                          <p:val>
                                            <p:fltVal val="0"/>
                                          </p:val>
                                        </p:tav>
                                        <p:tav tm="100000">
                                          <p:val>
                                            <p:strVal val="#ppt_h"/>
                                          </p:val>
                                        </p:tav>
                                      </p:tavLst>
                                    </p:anim>
                                    <p:animEffect transition="in" filter="fade">
                                      <p:cBhvr>
                                        <p:cTn id="51" dur="250"/>
                                        <p:tgtEl>
                                          <p:spTgt spid="31"/>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p:cTn id="55" dur="250" fill="hold"/>
                                        <p:tgtEl>
                                          <p:spTgt spid="19"/>
                                        </p:tgtEl>
                                        <p:attrNameLst>
                                          <p:attrName>ppt_w</p:attrName>
                                        </p:attrNameLst>
                                      </p:cBhvr>
                                      <p:tavLst>
                                        <p:tav tm="0">
                                          <p:val>
                                            <p:fltVal val="0"/>
                                          </p:val>
                                        </p:tav>
                                        <p:tav tm="100000">
                                          <p:val>
                                            <p:strVal val="#ppt_w"/>
                                          </p:val>
                                        </p:tav>
                                      </p:tavLst>
                                    </p:anim>
                                    <p:anim calcmode="lin" valueType="num">
                                      <p:cBhvr>
                                        <p:cTn id="56" dur="250" fill="hold"/>
                                        <p:tgtEl>
                                          <p:spTgt spid="19"/>
                                        </p:tgtEl>
                                        <p:attrNameLst>
                                          <p:attrName>ppt_h</p:attrName>
                                        </p:attrNameLst>
                                      </p:cBhvr>
                                      <p:tavLst>
                                        <p:tav tm="0">
                                          <p:val>
                                            <p:fltVal val="0"/>
                                          </p:val>
                                        </p:tav>
                                        <p:tav tm="100000">
                                          <p:val>
                                            <p:strVal val="#ppt_h"/>
                                          </p:val>
                                        </p:tav>
                                      </p:tavLst>
                                    </p:anim>
                                    <p:animEffect transition="in" filter="fade">
                                      <p:cBhvr>
                                        <p:cTn id="57" dur="250"/>
                                        <p:tgtEl>
                                          <p:spTgt spid="19"/>
                                        </p:tgtEl>
                                      </p:cBhvr>
                                    </p:animEffect>
                                  </p:childTnLst>
                                </p:cTn>
                              </p:par>
                            </p:childTnLst>
                          </p:cTn>
                        </p:par>
                        <p:par>
                          <p:cTn id="58" fill="hold">
                            <p:stCondLst>
                              <p:cond delay="2250"/>
                            </p:stCondLst>
                            <p:childTnLst>
                              <p:par>
                                <p:cTn id="59" presetID="53" presetClass="entr" presetSubtype="16"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 calcmode="lin" valueType="num">
                                      <p:cBhvr>
                                        <p:cTn id="61" dur="250" fill="hold"/>
                                        <p:tgtEl>
                                          <p:spTgt spid="35"/>
                                        </p:tgtEl>
                                        <p:attrNameLst>
                                          <p:attrName>ppt_w</p:attrName>
                                        </p:attrNameLst>
                                      </p:cBhvr>
                                      <p:tavLst>
                                        <p:tav tm="0">
                                          <p:val>
                                            <p:fltVal val="0"/>
                                          </p:val>
                                        </p:tav>
                                        <p:tav tm="100000">
                                          <p:val>
                                            <p:strVal val="#ppt_w"/>
                                          </p:val>
                                        </p:tav>
                                      </p:tavLst>
                                    </p:anim>
                                    <p:anim calcmode="lin" valueType="num">
                                      <p:cBhvr>
                                        <p:cTn id="62" dur="250" fill="hold"/>
                                        <p:tgtEl>
                                          <p:spTgt spid="35"/>
                                        </p:tgtEl>
                                        <p:attrNameLst>
                                          <p:attrName>ppt_h</p:attrName>
                                        </p:attrNameLst>
                                      </p:cBhvr>
                                      <p:tavLst>
                                        <p:tav tm="0">
                                          <p:val>
                                            <p:fltVal val="0"/>
                                          </p:val>
                                        </p:tav>
                                        <p:tav tm="100000">
                                          <p:val>
                                            <p:strVal val="#ppt_h"/>
                                          </p:val>
                                        </p:tav>
                                      </p:tavLst>
                                    </p:anim>
                                    <p:animEffect transition="in" filter="fade">
                                      <p:cBhvr>
                                        <p:cTn id="63" dur="250"/>
                                        <p:tgtEl>
                                          <p:spTgt spid="35"/>
                                        </p:tgtEl>
                                      </p:cBhvr>
                                    </p:animEffect>
                                  </p:childTnLst>
                                </p:cTn>
                              </p:par>
                            </p:childTnLst>
                          </p:cTn>
                        </p:par>
                        <p:par>
                          <p:cTn id="64" fill="hold">
                            <p:stCondLst>
                              <p:cond delay="2500"/>
                            </p:stCondLst>
                            <p:childTnLst>
                              <p:par>
                                <p:cTn id="65" presetID="53" presetClass="entr" presetSubtype="16"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250" fill="hold"/>
                                        <p:tgtEl>
                                          <p:spTgt spid="23"/>
                                        </p:tgtEl>
                                        <p:attrNameLst>
                                          <p:attrName>ppt_w</p:attrName>
                                        </p:attrNameLst>
                                      </p:cBhvr>
                                      <p:tavLst>
                                        <p:tav tm="0">
                                          <p:val>
                                            <p:fltVal val="0"/>
                                          </p:val>
                                        </p:tav>
                                        <p:tav tm="100000">
                                          <p:val>
                                            <p:strVal val="#ppt_w"/>
                                          </p:val>
                                        </p:tav>
                                      </p:tavLst>
                                    </p:anim>
                                    <p:anim calcmode="lin" valueType="num">
                                      <p:cBhvr>
                                        <p:cTn id="68" dur="250" fill="hold"/>
                                        <p:tgtEl>
                                          <p:spTgt spid="23"/>
                                        </p:tgtEl>
                                        <p:attrNameLst>
                                          <p:attrName>ppt_h</p:attrName>
                                        </p:attrNameLst>
                                      </p:cBhvr>
                                      <p:tavLst>
                                        <p:tav tm="0">
                                          <p:val>
                                            <p:fltVal val="0"/>
                                          </p:val>
                                        </p:tav>
                                        <p:tav tm="100000">
                                          <p:val>
                                            <p:strVal val="#ppt_h"/>
                                          </p:val>
                                        </p:tav>
                                      </p:tavLst>
                                    </p:anim>
                                    <p:animEffect transition="in" filter="fade">
                                      <p:cBhvr>
                                        <p:cTn id="69"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271" y="1457050"/>
            <a:ext cx="6868484" cy="3943900"/>
          </a:xfrm>
          <a:prstGeom prst="rect">
            <a:avLst/>
          </a:prstGeom>
          <a:ln>
            <a:solidFill>
              <a:schemeClr val="tx1"/>
            </a:solidFill>
          </a:ln>
        </p:spPr>
      </p:pic>
      <p:pic>
        <p:nvPicPr>
          <p:cNvPr id="6" name="Content Placeholder 5"/>
          <p:cNvPicPr>
            <a:picLocks noGrp="1" noChangeAspect="1"/>
          </p:cNvPicPr>
          <p:nvPr>
            <p:ph idx="1"/>
          </p:nvPr>
        </p:nvPicPr>
        <p:blipFill>
          <a:blip r:embed="rId4">
            <a:extLst>
              <a:ext uri="{BEBA8EAE-BF5A-486C-A8C5-ECC9F3942E4B}">
                <a14:imgProps xmlns:a14="http://schemas.microsoft.com/office/drawing/2010/main">
                  <a14:imgLayer r:embed="rId5">
                    <a14:imgEffect>
                      <a14:backgroundRemoval t="9346" b="91589" l="9091" r="90909">
                        <a14:foregroundMark x1="40152" y1="17757" x2="40152" y2="17757"/>
                        <a14:foregroundMark x1="10606" y1="88785" x2="10606" y2="88785"/>
                        <a14:foregroundMark x1="9848" y1="90654" x2="9848" y2="91589"/>
                        <a14:foregroundMark x1="4545" y1="92523" x2="90909" y2="88785"/>
                        <a14:foregroundMark x1="90909" y1="88785" x2="90909" y2="88785"/>
                      </a14:backgroundRemoval>
                    </a14:imgEffect>
                  </a14:imgLayer>
                </a14:imgProps>
              </a:ext>
            </a:extLst>
          </a:blip>
          <a:stretch>
            <a:fillRect/>
          </a:stretch>
        </p:blipFill>
        <p:spPr>
          <a:xfrm>
            <a:off x="10412730" y="438150"/>
            <a:ext cx="1257300" cy="1019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250"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357" y="920021"/>
            <a:ext cx="6410645" cy="3681008"/>
          </a:xfrm>
          <a:prstGeom prst="rect">
            <a:avLst/>
          </a:prstGeom>
          <a:ln>
            <a:solidFill>
              <a:schemeClr val="tx1"/>
            </a:solidFill>
          </a:ln>
        </p:spPr>
      </p:pic>
      <p:pic>
        <p:nvPicPr>
          <p:cNvPr id="3" name="Picture 2" descr="Graphical user interface, applicatio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679" y="3124448"/>
            <a:ext cx="6935168" cy="2953162"/>
          </a:xfrm>
          <a:prstGeom prst="rect">
            <a:avLst/>
          </a:prstGeom>
          <a:ln w="19050">
            <a:solidFill>
              <a:schemeClr val="tx1"/>
            </a:solidFill>
          </a:ln>
        </p:spPr>
      </p:pic>
      <p:pic>
        <p:nvPicPr>
          <p:cNvPr id="6" name="Content Placeholder 5"/>
          <p:cNvPicPr>
            <a:picLocks noGrp="1" noChangeAspect="1"/>
          </p:cNvPicPr>
          <p:nvPr>
            <p:ph idx="1"/>
          </p:nvPr>
        </p:nvPicPr>
        <p:blipFill>
          <a:blip r:embed="rId5">
            <a:extLst>
              <a:ext uri="{BEBA8EAE-BF5A-486C-A8C5-ECC9F3942E4B}">
                <a14:imgProps xmlns:a14="http://schemas.microsoft.com/office/drawing/2010/main">
                  <a14:imgLayer r:embed="rId6">
                    <a14:imgEffect>
                      <a14:backgroundRemoval t="9346" b="91589" l="9091" r="90909">
                        <a14:foregroundMark x1="40152" y1="17757" x2="40152" y2="17757"/>
                        <a14:foregroundMark x1="10606" y1="88785" x2="10606" y2="88785"/>
                        <a14:foregroundMark x1="9848" y1="90654" x2="9848" y2="91589"/>
                        <a14:foregroundMark x1="4545" y1="92523" x2="90909" y2="88785"/>
                        <a14:foregroundMark x1="90909" y1="88785" x2="90909" y2="88785"/>
                      </a14:backgroundRemoval>
                    </a14:imgEffect>
                  </a14:imgLayer>
                </a14:imgProps>
              </a:ext>
            </a:extLst>
          </a:blip>
          <a:stretch>
            <a:fillRect/>
          </a:stretch>
        </p:blipFill>
        <p:spPr>
          <a:xfrm>
            <a:off x="10412730" y="438150"/>
            <a:ext cx="1257300" cy="1019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5710"/>
            <a:ext cx="12192000" cy="4186580"/>
          </a:xfrm>
          <a:prstGeom prst="rect">
            <a:avLst/>
          </a:prstGeom>
        </p:spPr>
      </p:pic>
      <p:pic>
        <p:nvPicPr>
          <p:cNvPr id="5" name="Picture 4" descr="Graphical user interface, text, application, emai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357" y="920021"/>
            <a:ext cx="6410645" cy="3681008"/>
          </a:xfrm>
          <a:prstGeom prst="rect">
            <a:avLst/>
          </a:prstGeom>
          <a:ln>
            <a:solidFill>
              <a:schemeClr val="tx1"/>
            </a:solidFill>
          </a:ln>
        </p:spPr>
      </p:pic>
      <p:pic>
        <p:nvPicPr>
          <p:cNvPr id="6" name="Picture 5" descr="Graphical user interface, application&#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0679" y="3124448"/>
            <a:ext cx="6935168" cy="2953162"/>
          </a:xfrm>
          <a:prstGeom prst="rect">
            <a:avLst/>
          </a:prstGeom>
          <a:ln w="19050">
            <a:solidFill>
              <a:schemeClr val="tx1"/>
            </a:solidFill>
          </a:ln>
        </p:spPr>
      </p:pic>
      <p:pic>
        <p:nvPicPr>
          <p:cNvPr id="3" name="Content Placeholder 2"/>
          <p:cNvPicPr>
            <a:picLocks noGrp="1" noChangeAspect="1"/>
          </p:cNvPicPr>
          <p:nvPr>
            <p:ph idx="1"/>
          </p:nvPr>
        </p:nvPicPr>
        <p:blipFill>
          <a:blip r:embed="rId6">
            <a:extLst>
              <a:ext uri="{BEBA8EAE-BF5A-486C-A8C5-ECC9F3942E4B}">
                <a14:imgProps xmlns:a14="http://schemas.microsoft.com/office/drawing/2010/main">
                  <a14:imgLayer r:embed="rId7">
                    <a14:imgEffect>
                      <a14:backgroundRemoval t="9346" b="91589" l="9091" r="90909">
                        <a14:foregroundMark x1="40152" y1="17757" x2="40152" y2="17757"/>
                        <a14:foregroundMark x1="10606" y1="88785" x2="10606" y2="88785"/>
                        <a14:foregroundMark x1="9848" y1="90654" x2="9848" y2="91589"/>
                        <a14:foregroundMark x1="4545" y1="92523" x2="90909" y2="88785"/>
                        <a14:foregroundMark x1="90909" y1="88785" x2="90909" y2="88785"/>
                      </a14:backgroundRemoval>
                    </a14:imgEffect>
                  </a14:imgLayer>
                </a14:imgProps>
              </a:ext>
            </a:extLst>
          </a:blip>
          <a:stretch>
            <a:fillRect/>
          </a:stretch>
        </p:blipFill>
        <p:spPr>
          <a:xfrm>
            <a:off x="10412730" y="438150"/>
            <a:ext cx="1257300" cy="10191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250"/>
                                        <p:tgtEl>
                                          <p:spTgt spid="5"/>
                                        </p:tgtEl>
                                        <p:attrNameLst>
                                          <p:attrName>ppt_w</p:attrName>
                                        </p:attrNameLst>
                                      </p:cBhvr>
                                      <p:tavLst>
                                        <p:tav tm="0">
                                          <p:val>
                                            <p:strVal val="ppt_w"/>
                                          </p:val>
                                        </p:tav>
                                        <p:tav tm="100000">
                                          <p:val>
                                            <p:fltVal val="0"/>
                                          </p:val>
                                        </p:tav>
                                      </p:tavLst>
                                    </p:anim>
                                    <p:anim calcmode="lin" valueType="num">
                                      <p:cBhvr>
                                        <p:cTn id="7" dur="250"/>
                                        <p:tgtEl>
                                          <p:spTgt spid="5"/>
                                        </p:tgtEl>
                                        <p:attrNameLst>
                                          <p:attrName>ppt_h</p:attrName>
                                        </p:attrNameLst>
                                      </p:cBhvr>
                                      <p:tavLst>
                                        <p:tav tm="0">
                                          <p:val>
                                            <p:strVal val="ppt_h"/>
                                          </p:val>
                                        </p:tav>
                                        <p:tav tm="100000">
                                          <p:val>
                                            <p:fltVal val="0"/>
                                          </p:val>
                                        </p:tav>
                                      </p:tavLst>
                                    </p:anim>
                                    <p:animEffect transition="out" filter="fade">
                                      <p:cBhvr>
                                        <p:cTn id="8" dur="250"/>
                                        <p:tgtEl>
                                          <p:spTgt spid="5"/>
                                        </p:tgtEl>
                                      </p:cBhvr>
                                    </p:animEffect>
                                    <p:set>
                                      <p:cBhvr>
                                        <p:cTn id="9" dur="1" fill="hold">
                                          <p:stCondLst>
                                            <p:cond delay="249"/>
                                          </p:stCondLst>
                                        </p:cTn>
                                        <p:tgtEl>
                                          <p:spTgt spid="5"/>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250"/>
                                        <p:tgtEl>
                                          <p:spTgt spid="6"/>
                                        </p:tgtEl>
                                        <p:attrNameLst>
                                          <p:attrName>ppt_w</p:attrName>
                                        </p:attrNameLst>
                                      </p:cBhvr>
                                      <p:tavLst>
                                        <p:tav tm="0">
                                          <p:val>
                                            <p:strVal val="ppt_w"/>
                                          </p:val>
                                        </p:tav>
                                        <p:tav tm="100000">
                                          <p:val>
                                            <p:fltVal val="0"/>
                                          </p:val>
                                        </p:tav>
                                      </p:tavLst>
                                    </p:anim>
                                    <p:anim calcmode="lin" valueType="num">
                                      <p:cBhvr>
                                        <p:cTn id="12" dur="250"/>
                                        <p:tgtEl>
                                          <p:spTgt spid="6"/>
                                        </p:tgtEl>
                                        <p:attrNameLst>
                                          <p:attrName>ppt_h</p:attrName>
                                        </p:attrNameLst>
                                      </p:cBhvr>
                                      <p:tavLst>
                                        <p:tav tm="0">
                                          <p:val>
                                            <p:strVal val="ppt_h"/>
                                          </p:val>
                                        </p:tav>
                                        <p:tav tm="100000">
                                          <p:val>
                                            <p:fltVal val="0"/>
                                          </p:val>
                                        </p:tav>
                                      </p:tavLst>
                                    </p:anim>
                                    <p:animEffect transition="out" filter="fade">
                                      <p:cBhvr>
                                        <p:cTn id="13" dur="250"/>
                                        <p:tgtEl>
                                          <p:spTgt spid="6"/>
                                        </p:tgtEl>
                                      </p:cBhvr>
                                    </p:animEffect>
                                    <p:set>
                                      <p:cBhvr>
                                        <p:cTn id="14"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745"/>
            <a:ext cx="43302367" cy="14869490"/>
          </a:xfrm>
          <a:prstGeom prst="rect">
            <a:avLst/>
          </a:prstGeom>
        </p:spPr>
      </p:pic>
      <p:pic>
        <p:nvPicPr>
          <p:cNvPr id="3" name="Picture 2" descr="A picture containing person, person, clothing, wearing&#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1076" y="2741256"/>
            <a:ext cx="1440724" cy="1536377"/>
          </a:xfrm>
          <a:prstGeom prst="rect">
            <a:avLst/>
          </a:prstGeom>
        </p:spPr>
      </p:pic>
      <p:pic>
        <p:nvPicPr>
          <p:cNvPr id="5" name="Picture 4" descr="Text&#10;&#10;Description automatically generated"/>
          <p:cNvPicPr>
            <a:picLocks noChangeAspect="1"/>
          </p:cNvPicPr>
          <p:nvPr/>
        </p:nvPicPr>
        <p:blipFill>
          <a:blip r:embed="rId5"/>
          <a:stretch>
            <a:fillRect/>
          </a:stretch>
        </p:blipFill>
        <p:spPr>
          <a:xfrm>
            <a:off x="4034727" y="1680263"/>
            <a:ext cx="6836473" cy="3874586"/>
          </a:xfrm>
          <a:prstGeom prst="rect">
            <a:avLst/>
          </a:prstGeom>
        </p:spPr>
      </p:pic>
      <p:sp>
        <p:nvSpPr>
          <p:cNvPr id="6" name="TextBox 5"/>
          <p:cNvSpPr txBox="1"/>
          <p:nvPr/>
        </p:nvSpPr>
        <p:spPr>
          <a:xfrm>
            <a:off x="4555671" y="1118485"/>
            <a:ext cx="3080657" cy="369332"/>
          </a:xfrm>
          <a:prstGeom prst="rect">
            <a:avLst/>
          </a:prstGeom>
          <a:noFill/>
        </p:spPr>
        <p:txBody>
          <a:bodyPr wrap="square" rtlCol="0">
            <a:spAutoFit/>
          </a:bodyPr>
          <a:lstStyle/>
          <a:p>
            <a:r>
              <a:rPr lang="en-US" dirty="0">
                <a:latin typeface="Futura-Bold" charset="0"/>
              </a:rPr>
              <a:t>Git Commit &amp; Git Push</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animEffect transition="in" filter="fade">
                                      <p:cBhvr>
                                        <p:cTn id="9" dur="25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path" presetSubtype="0" accel="50000" decel="50000" fill="hold" nodeType="clickEffect">
                                  <p:stCondLst>
                                    <p:cond delay="0"/>
                                  </p:stCondLst>
                                  <p:childTnLst>
                                    <p:animMotion origin="layout" path="M -0.03659 -0.10879 L -0.04727 0.01158 C -0.04948 0.03889 -0.05287 0.05394 -0.05625 0.05394 C -0.06016 0.05394 -0.06328 0.03889 -0.0655 0.01158 L -0.07591 -0.10879 " pathEditMode="relative" rAng="0" ptsTypes="AAAAA">
                                      <p:cBhvr>
                                        <p:cTn id="26" dur="750" fill="hold"/>
                                        <p:tgtEl>
                                          <p:spTgt spid="5"/>
                                        </p:tgtEl>
                                        <p:attrNameLst>
                                          <p:attrName>ppt_x</p:attrName>
                                          <p:attrName>ppt_y</p:attrName>
                                        </p:attrNameLst>
                                      </p:cBhvr>
                                      <p:rCtr x="-1966" y="8125"/>
                                    </p:animMotion>
                                  </p:childTnLst>
                                </p:cTn>
                              </p:par>
                              <p:par>
                                <p:cTn id="27" presetID="53" presetClass="exit" presetSubtype="32" fill="hold" nodeType="withEffect">
                                  <p:stCondLst>
                                    <p:cond delay="0"/>
                                  </p:stCondLst>
                                  <p:childTnLst>
                                    <p:anim calcmode="lin" valueType="num">
                                      <p:cBhvr>
                                        <p:cTn id="28" dur="500"/>
                                        <p:tgtEl>
                                          <p:spTgt spid="5"/>
                                        </p:tgtEl>
                                        <p:attrNameLst>
                                          <p:attrName>ppt_w</p:attrName>
                                        </p:attrNameLst>
                                      </p:cBhvr>
                                      <p:tavLst>
                                        <p:tav tm="0">
                                          <p:val>
                                            <p:strVal val="ppt_w"/>
                                          </p:val>
                                        </p:tav>
                                        <p:tav tm="100000">
                                          <p:val>
                                            <p:fltVal val="0"/>
                                          </p:val>
                                        </p:tav>
                                      </p:tavLst>
                                    </p:anim>
                                    <p:anim calcmode="lin" valueType="num">
                                      <p:cBhvr>
                                        <p:cTn id="29" dur="500"/>
                                        <p:tgtEl>
                                          <p:spTgt spid="5"/>
                                        </p:tgtEl>
                                        <p:attrNameLst>
                                          <p:attrName>ppt_h</p:attrName>
                                        </p:attrNameLst>
                                      </p:cBhvr>
                                      <p:tavLst>
                                        <p:tav tm="0">
                                          <p:val>
                                            <p:strVal val="ppt_h"/>
                                          </p:val>
                                        </p:tav>
                                        <p:tav tm="100000">
                                          <p:val>
                                            <p:fltVal val="0"/>
                                          </p:val>
                                        </p:tav>
                                      </p:tavLst>
                                    </p:anim>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6"/>
                                        </p:tgtEl>
                                        <p:attrNameLst>
                                          <p:attrName>ppt_w</p:attrName>
                                        </p:attrNameLst>
                                      </p:cBhvr>
                                      <p:tavLst>
                                        <p:tav tm="0">
                                          <p:val>
                                            <p:strVal val="ppt_w"/>
                                          </p:val>
                                        </p:tav>
                                        <p:tav tm="100000">
                                          <p:val>
                                            <p:fltVal val="0"/>
                                          </p:val>
                                        </p:tav>
                                      </p:tavLst>
                                    </p:anim>
                                    <p:anim calcmode="lin" valueType="num">
                                      <p:cBhvr>
                                        <p:cTn id="34" dur="500"/>
                                        <p:tgtEl>
                                          <p:spTgt spid="6"/>
                                        </p:tgtEl>
                                        <p:attrNameLst>
                                          <p:attrName>ppt_h</p:attrName>
                                        </p:attrNameLst>
                                      </p:cBhvr>
                                      <p:tavLst>
                                        <p:tav tm="0">
                                          <p:val>
                                            <p:strVal val="ppt_h"/>
                                          </p:val>
                                        </p:tav>
                                        <p:tav tm="100000">
                                          <p:val>
                                            <p:fltVal val="0"/>
                                          </p:val>
                                        </p:tav>
                                      </p:tavLst>
                                    </p:anim>
                                    <p:animEffect transition="out" filter="fade">
                                      <p:cBhvr>
                                        <p:cTn id="35" dur="500"/>
                                        <p:tgtEl>
                                          <p:spTgt spid="6"/>
                                        </p:tgtEl>
                                      </p:cBhvr>
                                    </p:animEffect>
                                    <p:set>
                                      <p:cBhvr>
                                        <p:cTn id="3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0" y="-4005745"/>
            <a:ext cx="43302367" cy="14869490"/>
          </a:xfrm>
          <a:prstGeom prst="rect">
            <a:avLst/>
          </a:prstGeom>
        </p:spPr>
      </p:pic>
      <p:pic>
        <p:nvPicPr>
          <p:cNvPr id="5" name="Picture 4"/>
          <p:cNvPicPr>
            <a:picLocks noChangeAspect="1"/>
          </p:cNvPicPr>
          <p:nvPr/>
        </p:nvPicPr>
        <p:blipFill>
          <a:blip r:embed="rId3"/>
          <a:stretch>
            <a:fillRect/>
          </a:stretch>
        </p:blipFill>
        <p:spPr>
          <a:xfrm>
            <a:off x="3728300" y="1980027"/>
            <a:ext cx="7621871" cy="3535401"/>
          </a:xfrm>
          <a:prstGeom prst="rect">
            <a:avLst/>
          </a:prstGeom>
        </p:spPr>
      </p:pic>
      <p:sp>
        <p:nvSpPr>
          <p:cNvPr id="6" name="Rectangle 5"/>
          <p:cNvSpPr/>
          <p:nvPr/>
        </p:nvSpPr>
        <p:spPr>
          <a:xfrm>
            <a:off x="4209143" y="2859313"/>
            <a:ext cx="5776686" cy="812801"/>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4005745"/>
            <a:ext cx="43302367" cy="14869490"/>
          </a:xfrm>
          <a:prstGeom prst="rect">
            <a:avLst/>
          </a:prstGeom>
        </p:spPr>
      </p:pic>
      <p:pic>
        <p:nvPicPr>
          <p:cNvPr id="5" name="Picture 4" descr="Graphical user interface, application, Team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324" y="267889"/>
            <a:ext cx="5737576" cy="6407315"/>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3704891" y="1940114"/>
            <a:ext cx="7525226" cy="3575314"/>
          </a:xfrm>
          <a:prstGeom prst="rect">
            <a:avLst/>
          </a:prstGeom>
          <a:ln w="19050">
            <a:solidFill>
              <a:schemeClr val="tx1"/>
            </a:solidFill>
          </a:ln>
        </p:spPr>
      </p:pic>
      <p:sp>
        <p:nvSpPr>
          <p:cNvPr id="6" name="Rectangle 5"/>
          <p:cNvSpPr/>
          <p:nvPr/>
        </p:nvSpPr>
        <p:spPr>
          <a:xfrm>
            <a:off x="3704890" y="1940114"/>
            <a:ext cx="7525225" cy="657943"/>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250"/>
                                        <p:tgtEl>
                                          <p:spTgt spid="5"/>
                                        </p:tgtEl>
                                        <p:attrNameLst>
                                          <p:attrName>ppt_w</p:attrName>
                                        </p:attrNameLst>
                                      </p:cBhvr>
                                      <p:tavLst>
                                        <p:tav tm="0">
                                          <p:val>
                                            <p:strVal val="ppt_w"/>
                                          </p:val>
                                        </p:tav>
                                        <p:tav tm="100000">
                                          <p:val>
                                            <p:fltVal val="0"/>
                                          </p:val>
                                        </p:tav>
                                      </p:tavLst>
                                    </p:anim>
                                    <p:anim calcmode="lin" valueType="num">
                                      <p:cBhvr>
                                        <p:cTn id="7" dur="250"/>
                                        <p:tgtEl>
                                          <p:spTgt spid="5"/>
                                        </p:tgtEl>
                                        <p:attrNameLst>
                                          <p:attrName>ppt_h</p:attrName>
                                        </p:attrNameLst>
                                      </p:cBhvr>
                                      <p:tavLst>
                                        <p:tav tm="0">
                                          <p:val>
                                            <p:strVal val="ppt_h"/>
                                          </p:val>
                                        </p:tav>
                                        <p:tav tm="100000">
                                          <p:val>
                                            <p:fltVal val="0"/>
                                          </p:val>
                                        </p:tav>
                                      </p:tavLst>
                                    </p:anim>
                                    <p:animEffect transition="out" filter="fade">
                                      <p:cBhvr>
                                        <p:cTn id="8" dur="250"/>
                                        <p:tgtEl>
                                          <p:spTgt spid="5"/>
                                        </p:tgtEl>
                                      </p:cBhvr>
                                    </p:animEffect>
                                    <p:set>
                                      <p:cBhvr>
                                        <p:cTn id="9" dur="1" fill="hold">
                                          <p:stCondLst>
                                            <p:cond delay="249"/>
                                          </p:stCondLst>
                                        </p:cTn>
                                        <p:tgtEl>
                                          <p:spTgt spid="5"/>
                                        </p:tgtEl>
                                        <p:attrNameLst>
                                          <p:attrName>style.visibility</p:attrName>
                                        </p:attrNameLst>
                                      </p:cBhvr>
                                      <p:to>
                                        <p:strVal val="hidden"/>
                                      </p:to>
                                    </p:se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250" fill="hold"/>
                                        <p:tgtEl>
                                          <p:spTgt spid="4"/>
                                        </p:tgtEl>
                                        <p:attrNameLst>
                                          <p:attrName>ppt_w</p:attrName>
                                        </p:attrNameLst>
                                      </p:cBhvr>
                                      <p:tavLst>
                                        <p:tav tm="0">
                                          <p:val>
                                            <p:fltVal val="0"/>
                                          </p:val>
                                        </p:tav>
                                        <p:tav tm="100000">
                                          <p:val>
                                            <p:strVal val="#ppt_w"/>
                                          </p:val>
                                        </p:tav>
                                      </p:tavLst>
                                    </p:anim>
                                    <p:anim calcmode="lin" valueType="num">
                                      <p:cBhvr>
                                        <p:cTn id="14" dur="250" fill="hold"/>
                                        <p:tgtEl>
                                          <p:spTgt spid="4"/>
                                        </p:tgtEl>
                                        <p:attrNameLst>
                                          <p:attrName>ppt_h</p:attrName>
                                        </p:attrNameLst>
                                      </p:cBhvr>
                                      <p:tavLst>
                                        <p:tav tm="0">
                                          <p:val>
                                            <p:fltVal val="0"/>
                                          </p:val>
                                        </p:tav>
                                        <p:tav tm="100000">
                                          <p:val>
                                            <p:strVal val="#ppt_h"/>
                                          </p:val>
                                        </p:tav>
                                      </p:tavLst>
                                    </p:anim>
                                    <p:animEffect transition="in" filter="fade">
                                      <p:cBhvr>
                                        <p:cTn id="15" dur="250"/>
                                        <p:tgtEl>
                                          <p:spTgt spid="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250" fill="hold"/>
                                        <p:tgtEl>
                                          <p:spTgt spid="6"/>
                                        </p:tgtEl>
                                        <p:attrNameLst>
                                          <p:attrName>ppt_w</p:attrName>
                                        </p:attrNameLst>
                                      </p:cBhvr>
                                      <p:tavLst>
                                        <p:tav tm="0">
                                          <p:val>
                                            <p:fltVal val="0"/>
                                          </p:val>
                                        </p:tav>
                                        <p:tav tm="100000">
                                          <p:val>
                                            <p:strVal val="#ppt_w"/>
                                          </p:val>
                                        </p:tav>
                                      </p:tavLst>
                                    </p:anim>
                                    <p:anim calcmode="lin" valueType="num">
                                      <p:cBhvr>
                                        <p:cTn id="19" dur="250" fill="hold"/>
                                        <p:tgtEl>
                                          <p:spTgt spid="6"/>
                                        </p:tgtEl>
                                        <p:attrNameLst>
                                          <p:attrName>ppt_h</p:attrName>
                                        </p:attrNameLst>
                                      </p:cBhvr>
                                      <p:tavLst>
                                        <p:tav tm="0">
                                          <p:val>
                                            <p:fltVal val="0"/>
                                          </p:val>
                                        </p:tav>
                                        <p:tav tm="100000">
                                          <p:val>
                                            <p:strVal val="#ppt_h"/>
                                          </p:val>
                                        </p:tav>
                                      </p:tavLst>
                                    </p:anim>
                                    <p:animEffect transition="in" filter="fade">
                                      <p:cBhvr>
                                        <p:cTn id="20"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4005745"/>
            <a:ext cx="43302367" cy="14869490"/>
          </a:xfrm>
          <a:prstGeom prst="rect">
            <a:avLst/>
          </a:prstGeom>
        </p:spPr>
      </p:pic>
      <p:pic>
        <p:nvPicPr>
          <p:cNvPr id="2" name="Picture 1" descr="pullrequest"/>
          <p:cNvPicPr>
            <a:picLocks noChangeAspect="1"/>
          </p:cNvPicPr>
          <p:nvPr/>
        </p:nvPicPr>
        <p:blipFill>
          <a:blip r:embed="rId3"/>
          <a:stretch>
            <a:fillRect/>
          </a:stretch>
        </p:blipFill>
        <p:spPr>
          <a:xfrm>
            <a:off x="486410" y="526415"/>
            <a:ext cx="11349990" cy="5805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3" name="Picture 2"/>
          <p:cNvPicPr>
            <a:picLocks noChangeAspect="1"/>
          </p:cNvPicPr>
          <p:nvPr/>
        </p:nvPicPr>
        <p:blipFill>
          <a:blip r:embed="rId4"/>
          <a:stretch>
            <a:fillRect/>
          </a:stretch>
        </p:blipFill>
        <p:spPr>
          <a:xfrm>
            <a:off x="3831772" y="456295"/>
            <a:ext cx="6066971" cy="5945410"/>
          </a:xfrm>
          <a:prstGeom prst="rect">
            <a:avLst/>
          </a:prstGeom>
          <a:ln w="19050">
            <a:solidFill>
              <a:schemeClr val="tx1"/>
            </a:solidFill>
          </a:ln>
        </p:spPr>
      </p:pic>
      <p:sp>
        <p:nvSpPr>
          <p:cNvPr id="4" name="Rectangle 3"/>
          <p:cNvSpPr/>
          <p:nvPr/>
        </p:nvSpPr>
        <p:spPr>
          <a:xfrm>
            <a:off x="4499429" y="1770743"/>
            <a:ext cx="885371" cy="508000"/>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1354455" y="2139315"/>
            <a:ext cx="10162540" cy="2579370"/>
          </a:xfrm>
        </p:spPr>
        <p:txBody>
          <a:bodyPr>
            <a:normAutofit/>
          </a:bodyPr>
          <a:lstStyle/>
          <a:p>
            <a:r>
              <a:rPr lang="en-US">
                <a:latin typeface="Futura-Bold" charset="0"/>
                <a:cs typeface="Futura-Bold" charset="0"/>
              </a:rPr>
              <a:t>Streamlining Software Development: An Introduction to DevOps</a:t>
            </a:r>
          </a:p>
        </p:txBody>
      </p:sp>
      <p:pic>
        <p:nvPicPr>
          <p:cNvPr id="4" name="Picture 3" descr="1609816596307"/>
          <p:cNvPicPr>
            <a:picLocks noChangeAspect="1"/>
          </p:cNvPicPr>
          <p:nvPr/>
        </p:nvPicPr>
        <p:blipFill>
          <a:blip r:embed="rId3"/>
          <a:stretch>
            <a:fillRect/>
          </a:stretch>
        </p:blipFill>
        <p:spPr>
          <a:xfrm>
            <a:off x="10287000" y="-438785"/>
            <a:ext cx="1905000" cy="1905000"/>
          </a:xfrm>
          <a:prstGeom prst="rect">
            <a:avLst/>
          </a:prstGeom>
        </p:spPr>
      </p:pic>
      <p:sp>
        <p:nvSpPr>
          <p:cNvPr id="6" name="Oval 5"/>
          <p:cNvSpPr/>
          <p:nvPr/>
        </p:nvSpPr>
        <p:spPr>
          <a:xfrm>
            <a:off x="10601325" y="5752465"/>
            <a:ext cx="628650" cy="647700"/>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3" name="Picture 2"/>
          <p:cNvPicPr>
            <a:picLocks noChangeAspect="1"/>
          </p:cNvPicPr>
          <p:nvPr/>
        </p:nvPicPr>
        <p:blipFill>
          <a:blip r:embed="rId4"/>
          <a:stretch>
            <a:fillRect/>
          </a:stretch>
        </p:blipFill>
        <p:spPr>
          <a:xfrm>
            <a:off x="3831772" y="456295"/>
            <a:ext cx="6066971" cy="5945410"/>
          </a:xfrm>
          <a:prstGeom prst="rect">
            <a:avLst/>
          </a:prstGeom>
          <a:ln w="19050">
            <a:solidFill>
              <a:schemeClr val="tx1"/>
            </a:solidFill>
          </a:ln>
        </p:spPr>
      </p:pic>
      <p:sp>
        <p:nvSpPr>
          <p:cNvPr id="4" name="Rectangle 3"/>
          <p:cNvSpPr/>
          <p:nvPr/>
        </p:nvSpPr>
        <p:spPr>
          <a:xfrm>
            <a:off x="4586514" y="3428999"/>
            <a:ext cx="2975429" cy="2972705"/>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3" name="Picture 2"/>
          <p:cNvPicPr>
            <a:picLocks noChangeAspect="1"/>
          </p:cNvPicPr>
          <p:nvPr/>
        </p:nvPicPr>
        <p:blipFill>
          <a:blip r:embed="rId4"/>
          <a:stretch>
            <a:fillRect/>
          </a:stretch>
        </p:blipFill>
        <p:spPr>
          <a:xfrm>
            <a:off x="3831772" y="456295"/>
            <a:ext cx="6066971" cy="5945410"/>
          </a:xfrm>
          <a:prstGeom prst="rect">
            <a:avLst/>
          </a:prstGeom>
          <a:ln w="19050">
            <a:solidFill>
              <a:schemeClr val="tx1"/>
            </a:solidFill>
          </a:ln>
        </p:spPr>
      </p:pic>
      <p:sp>
        <p:nvSpPr>
          <p:cNvPr id="4" name="Rectangle 3"/>
          <p:cNvSpPr/>
          <p:nvPr/>
        </p:nvSpPr>
        <p:spPr>
          <a:xfrm>
            <a:off x="4586514" y="4673600"/>
            <a:ext cx="2975429" cy="957943"/>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3" name="Picture 2"/>
          <p:cNvPicPr>
            <a:picLocks noChangeAspect="1"/>
          </p:cNvPicPr>
          <p:nvPr/>
        </p:nvPicPr>
        <p:blipFill>
          <a:blip r:embed="rId4"/>
          <a:stretch>
            <a:fillRect/>
          </a:stretch>
        </p:blipFill>
        <p:spPr>
          <a:xfrm>
            <a:off x="3831772" y="456295"/>
            <a:ext cx="6066971" cy="5945410"/>
          </a:xfrm>
          <a:prstGeom prst="rect">
            <a:avLst/>
          </a:prstGeom>
          <a:ln w="19050">
            <a:solidFill>
              <a:schemeClr val="tx1"/>
            </a:solidFill>
          </a:ln>
        </p:spPr>
      </p:pic>
      <p:sp>
        <p:nvSpPr>
          <p:cNvPr id="4" name="Rectangle 3"/>
          <p:cNvSpPr/>
          <p:nvPr/>
        </p:nvSpPr>
        <p:spPr>
          <a:xfrm>
            <a:off x="4586514" y="5675086"/>
            <a:ext cx="2975429" cy="72661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3" name="Picture 2"/>
          <p:cNvPicPr>
            <a:picLocks noChangeAspect="1"/>
          </p:cNvPicPr>
          <p:nvPr/>
        </p:nvPicPr>
        <p:blipFill>
          <a:blip r:embed="rId4"/>
          <a:stretch>
            <a:fillRect/>
          </a:stretch>
        </p:blipFill>
        <p:spPr>
          <a:xfrm>
            <a:off x="3831772" y="456295"/>
            <a:ext cx="6066971" cy="5945410"/>
          </a:xfrm>
          <a:prstGeom prst="rect">
            <a:avLst/>
          </a:prstGeom>
          <a:ln w="19050">
            <a:solidFill>
              <a:schemeClr val="tx1"/>
            </a:solidFill>
          </a:ln>
        </p:spPr>
      </p:pic>
      <p:sp>
        <p:nvSpPr>
          <p:cNvPr id="4" name="Rectangle 3"/>
          <p:cNvSpPr/>
          <p:nvPr/>
        </p:nvSpPr>
        <p:spPr>
          <a:xfrm>
            <a:off x="4586514" y="5675086"/>
            <a:ext cx="2975429" cy="72661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1772" y="456018"/>
            <a:ext cx="6553694" cy="5945686"/>
          </a:xfrm>
          <a:prstGeom prst="rect">
            <a:avLst/>
          </a:prstGeom>
          <a:ln w="19050">
            <a:solidFill>
              <a:schemeClr val="tx1"/>
            </a:solidFill>
          </a:ln>
        </p:spPr>
      </p:pic>
      <p:sp>
        <p:nvSpPr>
          <p:cNvPr id="6" name="Rectangle 5"/>
          <p:cNvSpPr/>
          <p:nvPr/>
        </p:nvSpPr>
        <p:spPr>
          <a:xfrm>
            <a:off x="3931920" y="1828800"/>
            <a:ext cx="1295400" cy="2110740"/>
          </a:xfrm>
          <a:prstGeom prst="rect">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250"/>
                                        <p:tgtEl>
                                          <p:spTgt spid="3"/>
                                        </p:tgtEl>
                                        <p:attrNameLst>
                                          <p:attrName>ppt_w</p:attrName>
                                        </p:attrNameLst>
                                      </p:cBhvr>
                                      <p:tavLst>
                                        <p:tav tm="0">
                                          <p:val>
                                            <p:strVal val="ppt_w"/>
                                          </p:val>
                                        </p:tav>
                                        <p:tav tm="100000">
                                          <p:val>
                                            <p:fltVal val="0"/>
                                          </p:val>
                                        </p:tav>
                                      </p:tavLst>
                                    </p:anim>
                                    <p:anim calcmode="lin" valueType="num">
                                      <p:cBhvr>
                                        <p:cTn id="7" dur="250"/>
                                        <p:tgtEl>
                                          <p:spTgt spid="3"/>
                                        </p:tgtEl>
                                        <p:attrNameLst>
                                          <p:attrName>ppt_h</p:attrName>
                                        </p:attrNameLst>
                                      </p:cBhvr>
                                      <p:tavLst>
                                        <p:tav tm="0">
                                          <p:val>
                                            <p:strVal val="ppt_h"/>
                                          </p:val>
                                        </p:tav>
                                        <p:tav tm="100000">
                                          <p:val>
                                            <p:fltVal val="0"/>
                                          </p:val>
                                        </p:tav>
                                      </p:tavLst>
                                    </p:anim>
                                    <p:animEffect transition="out" filter="fade">
                                      <p:cBhvr>
                                        <p:cTn id="8" dur="250"/>
                                        <p:tgtEl>
                                          <p:spTgt spid="3"/>
                                        </p:tgtEl>
                                      </p:cBhvr>
                                    </p:animEffect>
                                    <p:set>
                                      <p:cBhvr>
                                        <p:cTn id="9" dur="1" fill="hold">
                                          <p:stCondLst>
                                            <p:cond delay="249"/>
                                          </p:stCondLst>
                                        </p:cTn>
                                        <p:tgtEl>
                                          <p:spTgt spid="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250"/>
                                        <p:tgtEl>
                                          <p:spTgt spid="4"/>
                                        </p:tgtEl>
                                        <p:attrNameLst>
                                          <p:attrName>ppt_w</p:attrName>
                                        </p:attrNameLst>
                                      </p:cBhvr>
                                      <p:tavLst>
                                        <p:tav tm="0">
                                          <p:val>
                                            <p:strVal val="ppt_w"/>
                                          </p:val>
                                        </p:tav>
                                        <p:tav tm="100000">
                                          <p:val>
                                            <p:fltVal val="0"/>
                                          </p:val>
                                        </p:tav>
                                      </p:tavLst>
                                    </p:anim>
                                    <p:anim calcmode="lin" valueType="num">
                                      <p:cBhvr>
                                        <p:cTn id="12" dur="250"/>
                                        <p:tgtEl>
                                          <p:spTgt spid="4"/>
                                        </p:tgtEl>
                                        <p:attrNameLst>
                                          <p:attrName>ppt_h</p:attrName>
                                        </p:attrNameLst>
                                      </p:cBhvr>
                                      <p:tavLst>
                                        <p:tav tm="0">
                                          <p:val>
                                            <p:strVal val="ppt_h"/>
                                          </p:val>
                                        </p:tav>
                                        <p:tav tm="100000">
                                          <p:val>
                                            <p:fltVal val="0"/>
                                          </p:val>
                                        </p:tav>
                                      </p:tavLst>
                                    </p:anim>
                                    <p:animEffect transition="out" filter="fade">
                                      <p:cBhvr>
                                        <p:cTn id="13" dur="250"/>
                                        <p:tgtEl>
                                          <p:spTgt spid="4"/>
                                        </p:tgtEl>
                                      </p:cBhvr>
                                    </p:animEffect>
                                    <p:set>
                                      <p:cBhvr>
                                        <p:cTn id="14" dur="1" fill="hold">
                                          <p:stCondLst>
                                            <p:cond delay="2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184" y="-4005745"/>
            <a:ext cx="43302367" cy="14869490"/>
          </a:xfrm>
          <a:prstGeom prst="rect">
            <a:avLst/>
          </a:prstGeom>
        </p:spPr>
      </p:pic>
      <p:pic>
        <p:nvPicPr>
          <p:cNvPr id="2" name="Picture 1" descr="buildandtest"/>
          <p:cNvPicPr>
            <a:picLocks noChangeAspect="1"/>
          </p:cNvPicPr>
          <p:nvPr/>
        </p:nvPicPr>
        <p:blipFill>
          <a:blip r:embed="rId4"/>
          <a:stretch>
            <a:fillRect/>
          </a:stretch>
        </p:blipFill>
        <p:spPr>
          <a:xfrm>
            <a:off x="196215" y="411480"/>
            <a:ext cx="11799570" cy="60350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1584" y="-4005745"/>
            <a:ext cx="43302367" cy="14869490"/>
          </a:xfrm>
          <a:prstGeom prst="rect">
            <a:avLst/>
          </a:prstGeom>
        </p:spPr>
      </p:pic>
      <p:pic>
        <p:nvPicPr>
          <p:cNvPr id="3" name="Picture 2"/>
          <p:cNvPicPr>
            <a:picLocks noChangeAspect="1"/>
          </p:cNvPicPr>
          <p:nvPr/>
        </p:nvPicPr>
        <p:blipFill>
          <a:blip r:embed="rId4"/>
          <a:stretch>
            <a:fillRect/>
          </a:stretch>
        </p:blipFill>
        <p:spPr>
          <a:xfrm>
            <a:off x="4107543" y="1224270"/>
            <a:ext cx="12192000" cy="47396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9226" y="-4120046"/>
            <a:ext cx="47133209" cy="16184953"/>
          </a:xfrm>
          <a:prstGeom prst="rect">
            <a:avLst/>
          </a:prstGeom>
        </p:spPr>
      </p:pic>
      <p:pic>
        <p:nvPicPr>
          <p:cNvPr id="3" name="Picture 2"/>
          <p:cNvPicPr>
            <a:picLocks noChangeAspect="1"/>
          </p:cNvPicPr>
          <p:nvPr/>
        </p:nvPicPr>
        <p:blipFill>
          <a:blip r:embed="rId4"/>
          <a:stretch>
            <a:fillRect/>
          </a:stretch>
        </p:blipFill>
        <p:spPr>
          <a:xfrm>
            <a:off x="-1847850" y="1109970"/>
            <a:ext cx="13270593" cy="51589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1584" y="-4005745"/>
            <a:ext cx="43302367" cy="14869490"/>
          </a:xfrm>
          <a:prstGeom prst="rect">
            <a:avLst/>
          </a:prstGeom>
        </p:spPr>
      </p:pic>
      <p:pic>
        <p:nvPicPr>
          <p:cNvPr id="2" name="Picture 1" descr="release"/>
          <p:cNvPicPr>
            <a:picLocks noChangeAspect="1"/>
          </p:cNvPicPr>
          <p:nvPr/>
        </p:nvPicPr>
        <p:blipFill>
          <a:blip r:embed="rId4"/>
          <a:stretch>
            <a:fillRect/>
          </a:stretch>
        </p:blipFill>
        <p:spPr>
          <a:xfrm>
            <a:off x="249555" y="399415"/>
            <a:ext cx="11846560" cy="605917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4384" y="-1364145"/>
            <a:ext cx="43302367" cy="14869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0784" y="-6342545"/>
            <a:ext cx="43302367" cy="148694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descr="up-icon-png-16"/>
          <p:cNvPicPr>
            <a:picLocks noGrp="1" noChangeAspect="1"/>
          </p:cNvPicPr>
          <p:nvPr>
            <p:ph idx="1"/>
          </p:nvPr>
        </p:nvPicPr>
        <p:blipFill>
          <a:blip r:embed="rId3"/>
          <a:stretch>
            <a:fillRect/>
          </a:stretch>
        </p:blipFill>
        <p:spPr>
          <a:xfrm>
            <a:off x="4380230" y="4192270"/>
            <a:ext cx="166370" cy="166370"/>
          </a:xfrm>
          <a:prstGeom prst="rect">
            <a:avLst/>
          </a:prstGeom>
        </p:spPr>
      </p:pic>
      <p:pic>
        <p:nvPicPr>
          <p:cNvPr id="5" name="Picture 4" descr="—Slidesdocs—business gray circle technology red_2f14995e6b"/>
          <p:cNvPicPr>
            <a:picLocks noChangeAspect="1"/>
          </p:cNvPicPr>
          <p:nvPr/>
        </p:nvPicPr>
        <p:blipFill>
          <a:blip r:embed="rId4"/>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5"/>
          <a:stretch>
            <a:fillRect/>
          </a:stretch>
        </p:blipFill>
        <p:spPr>
          <a:xfrm>
            <a:off x="10287000" y="-438785"/>
            <a:ext cx="1905000" cy="1905000"/>
          </a:xfrm>
          <a:prstGeom prst="rect">
            <a:avLst/>
          </a:prstGeom>
        </p:spPr>
      </p:pic>
      <p:sp>
        <p:nvSpPr>
          <p:cNvPr id="3" name="Oval 2"/>
          <p:cNvSpPr/>
          <p:nvPr/>
        </p:nvSpPr>
        <p:spPr>
          <a:xfrm>
            <a:off x="-3065780" y="-3279775"/>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0" y="620014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58670" y="-2362200"/>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a:solidFill>
                  <a:schemeClr val="bg1"/>
                </a:solidFill>
                <a:latin typeface="Futura-Bold" charset="0"/>
                <a:cs typeface="Futura-Bold" charset="0"/>
                <a:sym typeface="+mn-ea"/>
              </a:rPr>
              <a:t>What is DevOps?</a:t>
            </a:r>
          </a:p>
        </p:txBody>
      </p:sp>
      <p:sp>
        <p:nvSpPr>
          <p:cNvPr id="15" name="Oval 14"/>
          <p:cNvSpPr/>
          <p:nvPr/>
        </p:nvSpPr>
        <p:spPr>
          <a:xfrm>
            <a:off x="10115550" y="5483225"/>
            <a:ext cx="3943350" cy="3828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888855" y="-118110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0" y="18427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Cultural philosophies</a:t>
            </a:r>
          </a:p>
        </p:txBody>
      </p:sp>
      <p:sp>
        <p:nvSpPr>
          <p:cNvPr id="18" name="Oval 17"/>
          <p:cNvSpPr/>
          <p:nvPr/>
        </p:nvSpPr>
        <p:spPr>
          <a:xfrm>
            <a:off x="4098290" y="18300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Practices</a:t>
            </a:r>
          </a:p>
        </p:txBody>
      </p:sp>
      <p:sp>
        <p:nvSpPr>
          <p:cNvPr id="20" name="Oval 19"/>
          <p:cNvSpPr/>
          <p:nvPr/>
        </p:nvSpPr>
        <p:spPr>
          <a:xfrm>
            <a:off x="5315585" y="2090420"/>
            <a:ext cx="1370965" cy="10134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366125" y="18427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Tools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fltVal val="0"/>
                                          </p:val>
                                        </p:tav>
                                        <p:tav tm="100000">
                                          <p:val>
                                            <p:strVal val="#ppt_w"/>
                                          </p:val>
                                        </p:tav>
                                      </p:tavLst>
                                    </p:anim>
                                    <p:anim calcmode="lin" valueType="num">
                                      <p:cBhvr>
                                        <p:cTn id="19" dur="500" fill="hold"/>
                                        <p:tgtEl>
                                          <p:spTgt spid="18"/>
                                        </p:tgtEl>
                                        <p:attrNameLst>
                                          <p:attrName>ppt_h</p:attrName>
                                        </p:attrNameLst>
                                      </p:cBhvr>
                                      <p:tavLst>
                                        <p:tav tm="0">
                                          <p:val>
                                            <p:fltVal val="0"/>
                                          </p:val>
                                        </p:tav>
                                        <p:tav tm="100000">
                                          <p:val>
                                            <p:strVal val="#ppt_h"/>
                                          </p:val>
                                        </p:tav>
                                      </p:tavLst>
                                    </p:anim>
                                    <p:animEffect transition="in" filter="fade">
                                      <p:cBhvr>
                                        <p:cTn id="20" dur="500"/>
                                        <p:tgtEl>
                                          <p:spTgt spid="1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500" fill="hold"/>
                                        <p:tgtEl>
                                          <p:spTgt spid="15"/>
                                        </p:tgtEl>
                                        <p:attrNameLst>
                                          <p:attrName>ppt_w</p:attrName>
                                        </p:attrNameLst>
                                      </p:cBhvr>
                                      <p:tavLst>
                                        <p:tav tm="0">
                                          <p:val>
                                            <p:fltVal val="0"/>
                                          </p:val>
                                        </p:tav>
                                        <p:tav tm="100000">
                                          <p:val>
                                            <p:strVal val="#ppt_w"/>
                                          </p:val>
                                        </p:tav>
                                      </p:tavLst>
                                    </p:anim>
                                    <p:anim calcmode="lin" valueType="num">
                                      <p:cBhvr>
                                        <p:cTn id="35" dur="500" fill="hold"/>
                                        <p:tgtEl>
                                          <p:spTgt spid="15"/>
                                        </p:tgtEl>
                                        <p:attrNameLst>
                                          <p:attrName>ppt_h</p:attrName>
                                        </p:attrNameLst>
                                      </p:cBhvr>
                                      <p:tavLst>
                                        <p:tav tm="0">
                                          <p:val>
                                            <p:fltVal val="0"/>
                                          </p:val>
                                        </p:tav>
                                        <p:tav tm="100000">
                                          <p:val>
                                            <p:strVal val="#ppt_h"/>
                                          </p:val>
                                        </p:tav>
                                      </p:tavLst>
                                    </p:anim>
                                    <p:animEffect transition="in" filter="fade">
                                      <p:cBhvr>
                                        <p:cTn id="36" dur="500"/>
                                        <p:tgtEl>
                                          <p:spTgt spid="15"/>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ppt_w</p:attrName>
                                        </p:attrNameLst>
                                      </p:cBhvr>
                                      <p:tavLst>
                                        <p:tav tm="0">
                                          <p:val>
                                            <p:fltVal val="0"/>
                                          </p:val>
                                        </p:tav>
                                        <p:tav tm="100000">
                                          <p:val>
                                            <p:strVal val="#ppt_w"/>
                                          </p:val>
                                        </p:tav>
                                      </p:tavLst>
                                    </p:anim>
                                    <p:anim calcmode="lin" valueType="num">
                                      <p:cBhvr>
                                        <p:cTn id="45" dur="500" fill="hold"/>
                                        <p:tgtEl>
                                          <p:spTgt spid="8"/>
                                        </p:tgtEl>
                                        <p:attrNameLst>
                                          <p:attrName>ppt_h</p:attrName>
                                        </p:attrNameLst>
                                      </p:cBhvr>
                                      <p:tavLst>
                                        <p:tav tm="0">
                                          <p:val>
                                            <p:fltVal val="0"/>
                                          </p:val>
                                        </p:tav>
                                        <p:tav tm="100000">
                                          <p:val>
                                            <p:strVal val="#ppt_h"/>
                                          </p:val>
                                        </p:tav>
                                      </p:tavLst>
                                    </p:anim>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4" grpId="0" animBg="1"/>
      <p:bldP spid="17" grpId="0" bldLvl="0" animBg="1"/>
      <p:bldP spid="18" grpId="0" bldLvl="0" animBg="1"/>
      <p:bldP spid="20" grpId="0" animBg="1"/>
      <p:bldP spid="1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6055" y="-1320800"/>
            <a:ext cx="40513255" cy="139117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5710"/>
            <a:ext cx="12192000" cy="4186580"/>
          </a:xfrm>
          <a:prstGeom prst="rect">
            <a:avLst/>
          </a:prstGeom>
        </p:spPr>
      </p:pic>
      <p:sp>
        <p:nvSpPr>
          <p:cNvPr id="2" name="Oval 1"/>
          <p:cNvSpPr/>
          <p:nvPr/>
        </p:nvSpPr>
        <p:spPr>
          <a:xfrm>
            <a:off x="6324600" y="3384550"/>
            <a:ext cx="217805" cy="231140"/>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5710"/>
            <a:ext cx="12192000" cy="4186580"/>
          </a:xfrm>
          <a:prstGeom prst="rect">
            <a:avLst/>
          </a:prstGeom>
        </p:spPr>
      </p:pic>
      <p:sp>
        <p:nvSpPr>
          <p:cNvPr id="2" name="Oval 1"/>
          <p:cNvSpPr/>
          <p:nvPr/>
        </p:nvSpPr>
        <p:spPr>
          <a:xfrm>
            <a:off x="-2132965" y="-2186305"/>
            <a:ext cx="17285335" cy="11279505"/>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ngItem_2505434"/>
          <p:cNvPicPr>
            <a:picLocks noChangeAspect="1"/>
          </p:cNvPicPr>
          <p:nvPr/>
        </p:nvPicPr>
        <p:blipFill>
          <a:blip r:embed="rId3"/>
          <a:stretch>
            <a:fillRect/>
          </a:stretch>
        </p:blipFill>
        <p:spPr>
          <a:xfrm>
            <a:off x="1632585" y="257175"/>
            <a:ext cx="9486900" cy="6600825"/>
          </a:xfrm>
          <a:prstGeom prst="rect">
            <a:avLst/>
          </a:prstGeom>
        </p:spPr>
      </p:pic>
      <p:sp>
        <p:nvSpPr>
          <p:cNvPr id="5" name="Oval 4"/>
          <p:cNvSpPr/>
          <p:nvPr/>
        </p:nvSpPr>
        <p:spPr>
          <a:xfrm>
            <a:off x="13432155" y="-233680"/>
            <a:ext cx="342900" cy="2336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pngwing.com (1)"/>
          <p:cNvPicPr>
            <a:picLocks noGrp="1" noChangeAspect="1"/>
          </p:cNvPicPr>
          <p:nvPr>
            <p:ph idx="1"/>
          </p:nvPr>
        </p:nvPicPr>
        <p:blipFill>
          <a:blip r:embed="rId4"/>
          <a:stretch>
            <a:fillRect/>
          </a:stretch>
        </p:blipFill>
        <p:spPr>
          <a:xfrm>
            <a:off x="11769090" y="-3110230"/>
            <a:ext cx="4556125" cy="4351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bldLvl="0" animBg="1"/>
      <p:bldP spid="5"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5710"/>
            <a:ext cx="12192000" cy="4186580"/>
          </a:xfrm>
          <a:prstGeom prst="rect">
            <a:avLst/>
          </a:prstGeom>
        </p:spPr>
      </p:pic>
      <p:sp>
        <p:nvSpPr>
          <p:cNvPr id="2" name="Oval 1"/>
          <p:cNvSpPr/>
          <p:nvPr/>
        </p:nvSpPr>
        <p:spPr>
          <a:xfrm>
            <a:off x="-2132965" y="-2186305"/>
            <a:ext cx="17285335" cy="11279505"/>
          </a:xfrm>
          <a:prstGeom prst="ellipse">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ngItem_2505434"/>
          <p:cNvPicPr>
            <a:picLocks noChangeAspect="1"/>
          </p:cNvPicPr>
          <p:nvPr/>
        </p:nvPicPr>
        <p:blipFill>
          <a:blip r:embed="rId3"/>
          <a:stretch>
            <a:fillRect/>
          </a:stretch>
        </p:blipFill>
        <p:spPr>
          <a:xfrm>
            <a:off x="1632585" y="257175"/>
            <a:ext cx="9486900" cy="6600825"/>
          </a:xfrm>
          <a:prstGeom prst="rect">
            <a:avLst/>
          </a:prstGeom>
        </p:spPr>
      </p:pic>
      <p:sp>
        <p:nvSpPr>
          <p:cNvPr id="5" name="Oval 4"/>
          <p:cNvSpPr/>
          <p:nvPr/>
        </p:nvSpPr>
        <p:spPr>
          <a:xfrm>
            <a:off x="-3057525" y="-3138170"/>
            <a:ext cx="17812385" cy="13134340"/>
          </a:xfrm>
          <a:prstGeom prst="ellipse">
            <a:avLst/>
          </a:prstGeom>
          <a:extLst>
            <a:ext uri="{909E8E84-426E-40DD-AFC4-6F175D3DCCD1}">
              <a14:hiddenFill xmlns:a14="http://schemas.microsoft.com/office/drawing/2010/main">
                <a:solidFill>
                  <a:schemeClr val="accent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pngwing.com (1)"/>
          <p:cNvPicPr>
            <a:picLocks noChangeAspect="1"/>
          </p:cNvPicPr>
          <p:nvPr/>
        </p:nvPicPr>
        <p:blipFill>
          <a:blip r:embed="rId4"/>
          <a:stretch>
            <a:fillRect/>
          </a:stretch>
        </p:blipFill>
        <p:spPr>
          <a:xfrm>
            <a:off x="7084695" y="1878330"/>
            <a:ext cx="3515360" cy="3357880"/>
          </a:xfrm>
          <a:prstGeom prst="rect">
            <a:avLst/>
          </a:prstGeom>
        </p:spPr>
      </p:pic>
      <p:sp>
        <p:nvSpPr>
          <p:cNvPr id="6" name="Text Box 5"/>
          <p:cNvSpPr txBox="1"/>
          <p:nvPr/>
        </p:nvSpPr>
        <p:spPr>
          <a:xfrm>
            <a:off x="1223010" y="2224405"/>
            <a:ext cx="5027930" cy="521970"/>
          </a:xfrm>
          <a:prstGeom prst="rect">
            <a:avLst/>
          </a:prstGeom>
          <a:noFill/>
        </p:spPr>
        <p:txBody>
          <a:bodyPr wrap="square" rtlCol="0">
            <a:spAutoFit/>
          </a:bodyPr>
          <a:lstStyle/>
          <a:p>
            <a:r>
              <a:rPr lang="en-PH" altLang="en-US" sz="2800">
                <a:solidFill>
                  <a:schemeClr val="bg1"/>
                </a:solidFill>
                <a:latin typeface="Futura-Bold" charset="0"/>
                <a:cs typeface="Futura-Bold" charset="0"/>
              </a:rPr>
              <a:t>Reynaldo A. Hermano III</a:t>
            </a:r>
          </a:p>
        </p:txBody>
      </p:sp>
      <p:sp>
        <p:nvSpPr>
          <p:cNvPr id="8" name="Text Box 7"/>
          <p:cNvSpPr txBox="1"/>
          <p:nvPr/>
        </p:nvSpPr>
        <p:spPr>
          <a:xfrm>
            <a:off x="1223010" y="2746375"/>
            <a:ext cx="5027930" cy="521970"/>
          </a:xfrm>
          <a:prstGeom prst="rect">
            <a:avLst/>
          </a:prstGeom>
          <a:noFill/>
        </p:spPr>
        <p:txBody>
          <a:bodyPr wrap="square" rtlCol="0">
            <a:spAutoFit/>
          </a:bodyPr>
          <a:lstStyle/>
          <a:p>
            <a:r>
              <a:rPr lang="en-PH" altLang="en-US" sz="2800">
                <a:solidFill>
                  <a:schemeClr val="bg1"/>
                </a:solidFill>
                <a:latin typeface="Futura-Bold" charset="0"/>
                <a:cs typeface="Futura-Bold" charset="0"/>
              </a:rPr>
              <a:t>rhermano@asi-dev5.com</a:t>
            </a:r>
          </a:p>
        </p:txBody>
      </p:sp>
      <p:sp>
        <p:nvSpPr>
          <p:cNvPr id="9" name="Text Box 8"/>
          <p:cNvSpPr txBox="1"/>
          <p:nvPr/>
        </p:nvSpPr>
        <p:spPr>
          <a:xfrm>
            <a:off x="1223010" y="3961130"/>
            <a:ext cx="5027930" cy="521970"/>
          </a:xfrm>
          <a:prstGeom prst="rect">
            <a:avLst/>
          </a:prstGeom>
          <a:noFill/>
        </p:spPr>
        <p:txBody>
          <a:bodyPr wrap="square" rtlCol="0">
            <a:spAutoFit/>
          </a:bodyPr>
          <a:lstStyle/>
          <a:p>
            <a:r>
              <a:rPr lang="en-PH" altLang="en-US" sz="2800">
                <a:solidFill>
                  <a:schemeClr val="bg1"/>
                </a:solidFill>
                <a:latin typeface="Futura-Bold" charset="0"/>
                <a:cs typeface="Futura-Bold" charset="0"/>
              </a:rPr>
              <a:t>www.rhermano.com</a:t>
            </a:r>
          </a:p>
        </p:txBody>
      </p:sp>
      <p:sp>
        <p:nvSpPr>
          <p:cNvPr id="10" name="Text Box 9"/>
          <p:cNvSpPr txBox="1"/>
          <p:nvPr/>
        </p:nvSpPr>
        <p:spPr>
          <a:xfrm>
            <a:off x="1223010" y="4483100"/>
            <a:ext cx="5027930" cy="521970"/>
          </a:xfrm>
          <a:prstGeom prst="rect">
            <a:avLst/>
          </a:prstGeom>
          <a:noFill/>
        </p:spPr>
        <p:txBody>
          <a:bodyPr wrap="square" rtlCol="0">
            <a:spAutoFit/>
          </a:bodyPr>
          <a:lstStyle/>
          <a:p>
            <a:r>
              <a:rPr lang="en-PH" altLang="en-US" sz="2800">
                <a:solidFill>
                  <a:schemeClr val="bg1"/>
                </a:solidFill>
                <a:latin typeface="Futura-Bold" charset="0"/>
                <a:cs typeface="Futura-Bold" charset="0"/>
              </a:rPr>
              <a:t>www.alliance.com.ph</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689735" y="2524760"/>
            <a:ext cx="8811895" cy="1325880"/>
          </a:xfrm>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4"/>
          <a:stretch>
            <a:fillRect/>
          </a:stretch>
        </p:blipFill>
        <p:spPr>
          <a:xfrm>
            <a:off x="10287000" y="-438785"/>
            <a:ext cx="1905000" cy="1905000"/>
          </a:xfrm>
          <a:prstGeom prst="rect">
            <a:avLst/>
          </a:prstGeom>
        </p:spPr>
      </p:pic>
      <p:sp>
        <p:nvSpPr>
          <p:cNvPr id="3" name="Oval 2"/>
          <p:cNvSpPr/>
          <p:nvPr/>
        </p:nvSpPr>
        <p:spPr>
          <a:xfrm>
            <a:off x="-3065780" y="-3279140"/>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24585" y="313817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790950" y="-2745740"/>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a:solidFill>
                  <a:schemeClr val="bg1"/>
                </a:solidFill>
                <a:latin typeface="Futura-Bold" charset="0"/>
                <a:cs typeface="Futura-Bold" charset="0"/>
                <a:sym typeface="+mn-ea"/>
              </a:rPr>
              <a:t>What is DevOps?</a:t>
            </a:r>
          </a:p>
        </p:txBody>
      </p:sp>
      <p:sp>
        <p:nvSpPr>
          <p:cNvPr id="15" name="Oval 14"/>
          <p:cNvSpPr/>
          <p:nvPr/>
        </p:nvSpPr>
        <p:spPr>
          <a:xfrm>
            <a:off x="5945505" y="6257290"/>
            <a:ext cx="3943350" cy="3828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240770" y="158115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98290" y="1829435"/>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Cultural philosophies</a:t>
            </a:r>
          </a:p>
        </p:txBody>
      </p:sp>
      <p:sp>
        <p:nvSpPr>
          <p:cNvPr id="18" name="Oval 17"/>
          <p:cNvSpPr/>
          <p:nvPr/>
        </p:nvSpPr>
        <p:spPr>
          <a:xfrm>
            <a:off x="4098290" y="18300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Practices</a:t>
            </a:r>
          </a:p>
        </p:txBody>
      </p:sp>
      <p:sp>
        <p:nvSpPr>
          <p:cNvPr id="19" name="Oval 18"/>
          <p:cNvSpPr/>
          <p:nvPr/>
        </p:nvSpPr>
        <p:spPr>
          <a:xfrm>
            <a:off x="4098290" y="18300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Tools</a:t>
            </a:r>
          </a:p>
        </p:txBody>
      </p:sp>
      <p:sp>
        <p:nvSpPr>
          <p:cNvPr id="20" name="Oval 19"/>
          <p:cNvSpPr/>
          <p:nvPr/>
        </p:nvSpPr>
        <p:spPr>
          <a:xfrm>
            <a:off x="3212465" y="1466215"/>
            <a:ext cx="5407025" cy="46329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ngtree—vector organization icon_3788242"/>
          <p:cNvPicPr>
            <a:picLocks noChangeAspect="1"/>
          </p:cNvPicPr>
          <p:nvPr/>
        </p:nvPicPr>
        <p:blipFill>
          <a:blip r:embed="rId5"/>
          <a:stretch>
            <a:fillRect/>
          </a:stretch>
        </p:blipFill>
        <p:spPr>
          <a:xfrm>
            <a:off x="3534410" y="1082675"/>
            <a:ext cx="4763135" cy="4763135"/>
          </a:xfrm>
          <a:prstGeom prst="rect">
            <a:avLst/>
          </a:prstGeom>
        </p:spPr>
      </p:pic>
      <p:pic>
        <p:nvPicPr>
          <p:cNvPr id="12" name="Picture 11" descr="up-icon-png-16"/>
          <p:cNvPicPr>
            <a:picLocks noChangeAspect="1"/>
          </p:cNvPicPr>
          <p:nvPr/>
        </p:nvPicPr>
        <p:blipFill>
          <a:blip r:embed="rId6"/>
          <a:stretch>
            <a:fillRect/>
          </a:stretch>
        </p:blipFill>
        <p:spPr>
          <a:xfrm>
            <a:off x="3089275" y="3850640"/>
            <a:ext cx="1358900" cy="178371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ngtree—vector organization icon_3788242"/>
          <p:cNvPicPr>
            <a:picLocks noChangeAspect="1"/>
          </p:cNvPicPr>
          <p:nvPr/>
        </p:nvPicPr>
        <p:blipFill>
          <a:blip r:embed="rId3"/>
          <a:stretch>
            <a:fillRect/>
          </a:stretch>
        </p:blipFill>
        <p:spPr>
          <a:xfrm>
            <a:off x="5447030" y="3313430"/>
            <a:ext cx="938530" cy="938530"/>
          </a:xfrm>
          <a:prstGeom prst="rect">
            <a:avLst/>
          </a:prstGeom>
        </p:spPr>
      </p:pic>
      <p:pic>
        <p:nvPicPr>
          <p:cNvPr id="12" name="Picture 11" descr="up-icon-png-16"/>
          <p:cNvPicPr>
            <a:picLocks noChangeAspect="1"/>
          </p:cNvPicPr>
          <p:nvPr/>
        </p:nvPicPr>
        <p:blipFill>
          <a:blip r:embed="rId4"/>
          <a:stretch>
            <a:fillRect/>
          </a:stretch>
        </p:blipFill>
        <p:spPr>
          <a:xfrm>
            <a:off x="3888105" y="4708525"/>
            <a:ext cx="332740" cy="437515"/>
          </a:xfrm>
          <a:prstGeom prst="rect">
            <a:avLst/>
          </a:prstGeom>
        </p:spPr>
      </p:pic>
      <p:pic>
        <p:nvPicPr>
          <p:cNvPr id="5" name="Picture 4" descr="—Slidesdocs—business gray circle technology red_2f14995e6b"/>
          <p:cNvPicPr>
            <a:picLocks noChangeAspect="1"/>
          </p:cNvPicPr>
          <p:nvPr/>
        </p:nvPicPr>
        <p:blipFill>
          <a:blip r:embed="rId5"/>
          <a:stretch>
            <a:fillRect/>
          </a:stretch>
        </p:blipFill>
        <p:spPr>
          <a:xfrm>
            <a:off x="0" y="0"/>
            <a:ext cx="12192000" cy="6858000"/>
          </a:xfrm>
          <a:prstGeom prst="rect">
            <a:avLst/>
          </a:prstGeom>
        </p:spPr>
      </p:pic>
      <p:sp>
        <p:nvSpPr>
          <p:cNvPr id="2" name="Title 1"/>
          <p:cNvSpPr>
            <a:spLocks noGrp="1"/>
          </p:cNvSpPr>
          <p:nvPr>
            <p:ph type="title"/>
          </p:nvPr>
        </p:nvSpPr>
        <p:spPr>
          <a:xfrm>
            <a:off x="1689735" y="2524760"/>
            <a:ext cx="8811895" cy="1325880"/>
          </a:xfrm>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6"/>
          <a:stretch>
            <a:fillRect/>
          </a:stretch>
        </p:blipFill>
        <p:spPr>
          <a:xfrm>
            <a:off x="10287000" y="-438785"/>
            <a:ext cx="1905000" cy="1905000"/>
          </a:xfrm>
          <a:prstGeom prst="rect">
            <a:avLst/>
          </a:prstGeom>
        </p:spPr>
      </p:pic>
      <p:sp>
        <p:nvSpPr>
          <p:cNvPr id="3" name="Oval 2"/>
          <p:cNvSpPr/>
          <p:nvPr/>
        </p:nvSpPr>
        <p:spPr>
          <a:xfrm>
            <a:off x="-3065780" y="-3279140"/>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89735" y="-115951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What is DevOps?</a:t>
            </a:r>
          </a:p>
        </p:txBody>
      </p:sp>
      <p:sp>
        <p:nvSpPr>
          <p:cNvPr id="14" name="Oval 13"/>
          <p:cNvSpPr/>
          <p:nvPr/>
        </p:nvSpPr>
        <p:spPr>
          <a:xfrm>
            <a:off x="10287000" y="625729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098290" y="1829435"/>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Cultural philosophies</a:t>
            </a:r>
          </a:p>
        </p:txBody>
      </p:sp>
      <p:sp>
        <p:nvSpPr>
          <p:cNvPr id="18" name="Oval 17"/>
          <p:cNvSpPr/>
          <p:nvPr/>
        </p:nvSpPr>
        <p:spPr>
          <a:xfrm>
            <a:off x="4098290" y="18300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Practices</a:t>
            </a:r>
          </a:p>
        </p:txBody>
      </p:sp>
      <p:sp>
        <p:nvSpPr>
          <p:cNvPr id="19" name="Oval 18"/>
          <p:cNvSpPr/>
          <p:nvPr/>
        </p:nvSpPr>
        <p:spPr>
          <a:xfrm>
            <a:off x="4098290" y="1830070"/>
            <a:ext cx="3636010" cy="31984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bg1"/>
                </a:solidFill>
                <a:latin typeface="Futura-Bold" charset="0"/>
                <a:cs typeface="Futura-Bold" charset="0"/>
                <a:sym typeface="+mn-ea"/>
              </a:rPr>
              <a:t>Tools</a:t>
            </a:r>
          </a:p>
        </p:txBody>
      </p:sp>
      <p:sp>
        <p:nvSpPr>
          <p:cNvPr id="20" name="Oval 19"/>
          <p:cNvSpPr/>
          <p:nvPr/>
        </p:nvSpPr>
        <p:spPr>
          <a:xfrm>
            <a:off x="3490595" y="1581150"/>
            <a:ext cx="4825365" cy="451802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avpng_service-business-company-management-organization"/>
          <p:cNvPicPr>
            <a:picLocks noChangeAspect="1"/>
          </p:cNvPicPr>
          <p:nvPr/>
        </p:nvPicPr>
        <p:blipFill>
          <a:blip r:embed="rId7"/>
          <a:stretch>
            <a:fillRect/>
          </a:stretch>
        </p:blipFill>
        <p:spPr>
          <a:xfrm>
            <a:off x="3352165" y="1653540"/>
            <a:ext cx="5128895" cy="4603750"/>
          </a:xfrm>
          <a:prstGeom prst="rect">
            <a:avLst/>
          </a:prstGeom>
        </p:spPr>
      </p:pic>
      <p:sp>
        <p:nvSpPr>
          <p:cNvPr id="15" name="Oval 14"/>
          <p:cNvSpPr/>
          <p:nvPr/>
        </p:nvSpPr>
        <p:spPr>
          <a:xfrm>
            <a:off x="-1947545" y="5521960"/>
            <a:ext cx="3943350" cy="3828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32770" y="-1303655"/>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689735" y="2524760"/>
            <a:ext cx="8811895" cy="1325880"/>
          </a:xfrm>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4"/>
          <a:stretch>
            <a:fillRect/>
          </a:stretch>
        </p:blipFill>
        <p:spPr>
          <a:xfrm>
            <a:off x="10287000" y="-438785"/>
            <a:ext cx="1905000" cy="1905000"/>
          </a:xfrm>
          <a:prstGeom prst="rect">
            <a:avLst/>
          </a:prstGeom>
        </p:spPr>
      </p:pic>
      <p:sp>
        <p:nvSpPr>
          <p:cNvPr id="3" name="Oval 2"/>
          <p:cNvSpPr/>
          <p:nvPr/>
        </p:nvSpPr>
        <p:spPr>
          <a:xfrm>
            <a:off x="-3065780" y="-3279775"/>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0" y="622554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58670" y="-2362200"/>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a:solidFill>
                  <a:schemeClr val="bg1"/>
                </a:solidFill>
                <a:latin typeface="Futura-Bold" charset="0"/>
                <a:cs typeface="Futura-Bold" charset="0"/>
                <a:sym typeface="+mn-ea"/>
              </a:rPr>
              <a:t>What is DevOps?</a:t>
            </a:r>
          </a:p>
        </p:txBody>
      </p:sp>
      <p:sp>
        <p:nvSpPr>
          <p:cNvPr id="14" name="Oval 13"/>
          <p:cNvSpPr/>
          <p:nvPr/>
        </p:nvSpPr>
        <p:spPr>
          <a:xfrm>
            <a:off x="-3181350" y="-2930525"/>
            <a:ext cx="17467580" cy="116052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058670" y="-2930525"/>
            <a:ext cx="3943350" cy="38284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5525" y="-163703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111740" y="5032375"/>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a:xfrm>
            <a:off x="1689735" y="2524760"/>
            <a:ext cx="8811895" cy="1325880"/>
          </a:xfrm>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4"/>
          <a:stretch>
            <a:fillRect/>
          </a:stretch>
        </p:blipFill>
        <p:spPr>
          <a:xfrm>
            <a:off x="10287000" y="-438785"/>
            <a:ext cx="1905000" cy="1905000"/>
          </a:xfrm>
          <a:prstGeom prst="rect">
            <a:avLst/>
          </a:prstGeom>
        </p:spPr>
      </p:pic>
      <p:sp>
        <p:nvSpPr>
          <p:cNvPr id="3" name="Oval 2"/>
          <p:cNvSpPr/>
          <p:nvPr/>
        </p:nvSpPr>
        <p:spPr>
          <a:xfrm>
            <a:off x="-3065780" y="-3279775"/>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0" y="622554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58670" y="-2362200"/>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a:solidFill>
                  <a:schemeClr val="bg1"/>
                </a:solidFill>
                <a:latin typeface="Futura-Bold" charset="0"/>
                <a:cs typeface="Futura-Bold" charset="0"/>
                <a:sym typeface="+mn-ea"/>
              </a:rPr>
              <a:t>What is DevOps?</a:t>
            </a:r>
          </a:p>
        </p:txBody>
      </p:sp>
      <p:sp>
        <p:nvSpPr>
          <p:cNvPr id="14" name="Oval 13"/>
          <p:cNvSpPr/>
          <p:nvPr/>
        </p:nvSpPr>
        <p:spPr>
          <a:xfrm>
            <a:off x="-3181350" y="-2930525"/>
            <a:ext cx="17467580" cy="116052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6165" y="2106930"/>
            <a:ext cx="2948940" cy="2644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5525" y="-163703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111740" y="5032375"/>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gbin_computer-software-ibm-business-software-developer-team-png"/>
          <p:cNvPicPr>
            <a:picLocks noChangeAspect="1"/>
          </p:cNvPicPr>
          <p:nvPr/>
        </p:nvPicPr>
        <p:blipFill>
          <a:blip r:embed="rId5"/>
          <a:stretch>
            <a:fillRect/>
          </a:stretch>
        </p:blipFill>
        <p:spPr>
          <a:xfrm>
            <a:off x="546100" y="2734945"/>
            <a:ext cx="4406265" cy="3114675"/>
          </a:xfrm>
          <a:prstGeom prst="rect">
            <a:avLst/>
          </a:prstGeom>
        </p:spPr>
      </p:pic>
      <p:sp>
        <p:nvSpPr>
          <p:cNvPr id="9" name="Text Box 6"/>
          <p:cNvSpPr txBox="1"/>
          <p:nvPr/>
        </p:nvSpPr>
        <p:spPr>
          <a:xfrm>
            <a:off x="482307" y="916182"/>
            <a:ext cx="4468153"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Development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lidesdocs—business gray circle technology red_2f14995e6b"/>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p>
            <a:r>
              <a:rPr lang="en-US"/>
              <a:t>Streamlining Software Development: An Introduction to DevOps</a:t>
            </a:r>
          </a:p>
        </p:txBody>
      </p:sp>
      <p:pic>
        <p:nvPicPr>
          <p:cNvPr id="4" name="Picture 3" descr="1609816596307"/>
          <p:cNvPicPr>
            <a:picLocks noChangeAspect="1"/>
          </p:cNvPicPr>
          <p:nvPr/>
        </p:nvPicPr>
        <p:blipFill>
          <a:blip r:embed="rId4"/>
          <a:stretch>
            <a:fillRect/>
          </a:stretch>
        </p:blipFill>
        <p:spPr>
          <a:xfrm>
            <a:off x="10287000" y="-438785"/>
            <a:ext cx="1905000" cy="1905000"/>
          </a:xfrm>
          <a:prstGeom prst="rect">
            <a:avLst/>
          </a:prstGeom>
        </p:spPr>
      </p:pic>
      <p:sp>
        <p:nvSpPr>
          <p:cNvPr id="3" name="Oval 2"/>
          <p:cNvSpPr/>
          <p:nvPr/>
        </p:nvSpPr>
        <p:spPr>
          <a:xfrm>
            <a:off x="-3065780" y="-3279775"/>
            <a:ext cx="17964150" cy="12934315"/>
          </a:xfrm>
          <a:prstGeom prst="ellipse">
            <a:avLst/>
          </a:prstGeom>
          <a:solidFill>
            <a:srgbClr val="E55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0" y="622554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058670" y="-2362200"/>
            <a:ext cx="3943350" cy="38284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285750" y="252730"/>
            <a:ext cx="6737350" cy="829945"/>
          </a:xfrm>
          <a:prstGeom prst="rect">
            <a:avLst/>
          </a:prstGeom>
          <a:noFill/>
        </p:spPr>
        <p:txBody>
          <a:bodyPr wrap="square" rtlCol="0" anchor="t">
            <a:spAutoFit/>
          </a:bodyPr>
          <a:lstStyle/>
          <a:p>
            <a:r>
              <a:rPr lang="en-US" sz="4800">
                <a:solidFill>
                  <a:schemeClr val="bg1"/>
                </a:solidFill>
                <a:latin typeface="Futura-Bold" charset="0"/>
                <a:cs typeface="Futura-Bold" charset="0"/>
                <a:sym typeface="+mn-ea"/>
              </a:rPr>
              <a:t>What is DevOps?</a:t>
            </a:r>
          </a:p>
        </p:txBody>
      </p:sp>
      <p:sp>
        <p:nvSpPr>
          <p:cNvPr id="14" name="Oval 13"/>
          <p:cNvSpPr/>
          <p:nvPr/>
        </p:nvSpPr>
        <p:spPr>
          <a:xfrm>
            <a:off x="-3181350" y="-2930525"/>
            <a:ext cx="17467580" cy="116052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6165" y="2106930"/>
            <a:ext cx="2948940" cy="26441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1185525" y="-1637030"/>
            <a:ext cx="2075180" cy="188976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350760" y="2959735"/>
            <a:ext cx="3870325" cy="32658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gbin_computer-software-ibm-business-software-developer-team-png"/>
          <p:cNvPicPr>
            <a:picLocks noChangeAspect="1"/>
          </p:cNvPicPr>
          <p:nvPr/>
        </p:nvPicPr>
        <p:blipFill>
          <a:blip r:embed="rId5"/>
          <a:stretch>
            <a:fillRect/>
          </a:stretch>
        </p:blipFill>
        <p:spPr>
          <a:xfrm>
            <a:off x="546100" y="2734945"/>
            <a:ext cx="4406265" cy="3114675"/>
          </a:xfrm>
          <a:prstGeom prst="rect">
            <a:avLst/>
          </a:prstGeom>
        </p:spPr>
      </p:pic>
      <p:pic>
        <p:nvPicPr>
          <p:cNvPr id="9" name="Content Placeholder 8" descr="Solutions_IT_Theme"/>
          <p:cNvPicPr>
            <a:picLocks noGrp="1" noChangeAspect="1"/>
          </p:cNvPicPr>
          <p:nvPr>
            <p:ph idx="1"/>
          </p:nvPr>
        </p:nvPicPr>
        <p:blipFill>
          <a:blip r:embed="rId6"/>
          <a:stretch>
            <a:fillRect/>
          </a:stretch>
        </p:blipFill>
        <p:spPr>
          <a:xfrm>
            <a:off x="6523990" y="1691005"/>
            <a:ext cx="5523865" cy="3762375"/>
          </a:xfrm>
          <a:prstGeom prst="rect">
            <a:avLst/>
          </a:prstGeom>
        </p:spPr>
      </p:pic>
      <p:sp>
        <p:nvSpPr>
          <p:cNvPr id="16" name="Text Box 6"/>
          <p:cNvSpPr txBox="1"/>
          <p:nvPr/>
        </p:nvSpPr>
        <p:spPr>
          <a:xfrm>
            <a:off x="7026275" y="916182"/>
            <a:ext cx="5021580"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Operation</a:t>
            </a:r>
          </a:p>
        </p:txBody>
      </p:sp>
      <p:sp>
        <p:nvSpPr>
          <p:cNvPr id="17" name="Text Box 6"/>
          <p:cNvSpPr txBox="1"/>
          <p:nvPr/>
        </p:nvSpPr>
        <p:spPr>
          <a:xfrm>
            <a:off x="482307" y="916182"/>
            <a:ext cx="4468153" cy="829945"/>
          </a:xfrm>
          <a:prstGeom prst="rect">
            <a:avLst/>
          </a:prstGeom>
          <a:noFill/>
        </p:spPr>
        <p:txBody>
          <a:bodyPr wrap="square" rtlCol="0" anchor="t">
            <a:spAutoFit/>
          </a:bodyPr>
          <a:lstStyle/>
          <a:p>
            <a:r>
              <a:rPr lang="en-US" sz="4800" dirty="0">
                <a:solidFill>
                  <a:schemeClr val="bg1"/>
                </a:solidFill>
                <a:latin typeface="Futura-Bold" charset="0"/>
                <a:cs typeface="Futura-Bold" charset="0"/>
                <a:sym typeface="+mn-ea"/>
              </a:rPr>
              <a:t>Development</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2391</Words>
  <Application>Microsoft Office PowerPoint</Application>
  <PresentationFormat>Widescreen</PresentationFormat>
  <Paragraphs>359</Paragraphs>
  <Slides>43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Calibri Light</vt:lpstr>
      <vt:lpstr>Futura-Bold</vt:lpstr>
      <vt:lpstr>Segoe UI</vt:lpstr>
      <vt:lpstr>Office Theme</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Streamlining Software Development: An Introduction to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Software Development: An Introduction to DevOps</dc:title>
  <dc:creator/>
  <cp:lastModifiedBy>Giselle Mabunga</cp:lastModifiedBy>
  <cp:revision>17</cp:revision>
  <dcterms:created xsi:type="dcterms:W3CDTF">2023-03-25T09:01:00Z</dcterms:created>
  <dcterms:modified xsi:type="dcterms:W3CDTF">2023-05-25T06:03:35Z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EAF63A156AB14B539AED445C2825E589</vt:lpwstr>
  </property>
  <property fmtid="{D5CDD505-2E9C-101B-9397-08002B2CF9AE}" pid="3" name="KSOProductBuildVer">
    <vt:lpwstr>1033-11.2.0.11513</vt:lpwstr>
  </property>
</Properties>
</file>